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61" r:id="rId4"/>
    <p:sldId id="262" r:id="rId5"/>
    <p:sldId id="266" r:id="rId6"/>
    <p:sldId id="265" r:id="rId7"/>
    <p:sldId id="267" r:id="rId8"/>
    <p:sldId id="268" r:id="rId9"/>
    <p:sldId id="269" r:id="rId10"/>
    <p:sldId id="263" r:id="rId11"/>
    <p:sldId id="271" r:id="rId12"/>
    <p:sldId id="256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18"/>
    <p:restoredTop sz="96197"/>
  </p:normalViewPr>
  <p:slideViewPr>
    <p:cSldViewPr snapToGrid="0" snapToObjects="1" showGuides="1">
      <p:cViewPr>
        <p:scale>
          <a:sx n="120" d="100"/>
          <a:sy n="120" d="100"/>
        </p:scale>
        <p:origin x="77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33FA1-07D3-E245-909F-BE5505E7AD6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937A-0A9B-5B4B-8934-5155F1190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87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D3D9-5D1A-4B49-999C-CFE7E2B6C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F3325-96F5-1342-8DDB-592348CAE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B0F99-5011-4340-94C7-2810AE0D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4BDD-696D-2347-A725-FAB420AB9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4EEC0-9C68-E148-9DDE-59AB4EF8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6C9B-D523-1B45-9229-ED961DF1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A8EF3-7A0B-404D-BCD3-27801B2FE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235D-597D-EB44-8F46-2FF588F6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09E9-7C03-AD42-B9A1-DB5D04CA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597FA-E4B5-264E-AF72-8B5B35FD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3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A5A078-EEFC-FF46-9B2C-650B19AB8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D12F6-D002-7B4C-85FE-A761F9A49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36FAF-6E0D-8943-A7F6-A4E6074A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55209-3084-1D4E-91A8-84658B01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869AB-4A42-CF47-8C51-75901684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2AC1-D4F7-7448-8347-F3AB2BE7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B4AC-D81E-0247-9CD7-C1AD37F90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1A083-5D74-E944-B36A-31AE0444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A19C6-96FC-614D-A0BC-453A30CB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8E337-F0FA-1B4B-9717-3228215F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9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CFA8-AA6D-2D4A-8DB5-D4FF75F8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9ADB4-E470-7F40-8B94-339E53ADD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B25F4-18A9-C14B-AEFB-CFE44376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045AC-1CE4-4B43-B906-44469DCA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01F15-0903-4349-ABAE-2D3E1A65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B31C-6A36-3D48-AAD5-525BD606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F6796-6EC8-8A4D-995D-6DAABAFCB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5FA81-CDD7-DC4B-9CAC-FF68B73D1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88671-72A4-2848-953D-BC33A3A6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9AACD-6A90-0D4A-94BF-478E4A82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1BF-E2F4-E74A-9B52-A9DFECB3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3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AEE1-D6C0-964B-AF08-734A8B98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E4B2-3E0E-6342-B768-FF556B39B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9AF38-5AAF-9A41-B7DF-FF6C7CB19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63CB2-6C55-E248-A363-FAB99CAA0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B3F323-C37B-B54A-9A87-1682A10A3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9BB20-C14E-9D46-BB87-302728F46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0D089-D749-C749-B694-0C8CAC58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C8961-A8CC-6449-8016-65626DE0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51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2651-F60C-5F47-B0D3-B53E4F85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06338-AFD0-C041-88FD-09788E45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2AF1F-F251-6149-B7D0-7C5FF5A2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9FDA0-00C8-6A4C-98A6-9D8F0292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3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75EB9-6A92-9545-AC3D-8D60A29A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98511-B042-1C40-BAAC-FEA47CFF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41B0D-2023-384D-B930-5E495F26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6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5A51-B944-3242-BC72-204C0AA0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52CDC-0987-1343-AC49-971CA98C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F7A0E-A61C-AE48-8547-AD4183937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77B10-E9BD-A94E-B7A1-17771780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9193D-046F-5E40-97FF-7A72234E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1A897-8FFD-C74F-95E8-CC847503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D34A-3163-2C42-9A8A-2098D711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61A7F-136C-7E45-883D-F3D67CAFE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E0CDA-F76D-5C45-A2CE-B8EBBC857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75293-C51E-1447-BDA8-9B70C32A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2EC2B-6CFD-F84F-95EB-142CB6531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FA16C-62C8-BA4A-AD0F-3D6C77EB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4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2C3C9A-583F-3E4F-B18A-24694CF9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6C710-53EC-6641-924D-21359B3EC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B1876-05D8-1243-BC7D-F2B13765A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B09A-D0D5-DE41-82BF-312AE9302A99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C042C-107A-7E48-814F-EE88F1564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F663F-F365-4E4F-88EC-6B2ABD577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AE6B5-8296-2649-B75F-F1C24532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0823FE-F149-504F-A8A4-70D7D4D78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What is a simulated facet?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35558-0086-7B49-B9CB-92422D5618DD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7961FB3-2B1F-ED43-942B-5604E05DC1E0}"/>
              </a:ext>
            </a:extLst>
          </p:cNvPr>
          <p:cNvSpPr txBox="1"/>
          <p:nvPr/>
        </p:nvSpPr>
        <p:spPr>
          <a:xfrm>
            <a:off x="155563" y="959287"/>
            <a:ext cx="11692578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/>
              <a:t>Simulated facet = 3D point cloud with constant z for a given terrace – we can use various mathematical tools to describe (quantify) our terrace shapes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C41FA-DCCB-16CF-9F5E-4C30059B45D7}"/>
              </a:ext>
            </a:extLst>
          </p:cNvPr>
          <p:cNvSpPr txBox="1"/>
          <p:nvPr/>
        </p:nvSpPr>
        <p:spPr>
          <a:xfrm>
            <a:off x="3647862" y="4277099"/>
            <a:ext cx="4896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Definition and quantification of terrace shape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E28992-11FE-E5A5-991A-985AA7ED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398" y="4839057"/>
            <a:ext cx="3589475" cy="17090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D18676-7B81-6D6B-74E7-FCEDAD485FA0}"/>
              </a:ext>
            </a:extLst>
          </p:cNvPr>
          <p:cNvCxnSpPr/>
          <p:nvPr/>
        </p:nvCxnSpPr>
        <p:spPr>
          <a:xfrm>
            <a:off x="6096000" y="4756935"/>
            <a:ext cx="0" cy="19418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couple of blue and orange lines&#10;&#10;Description automatically generated">
            <a:extLst>
              <a:ext uri="{FF2B5EF4-FFF2-40B4-BE49-F238E27FC236}">
                <a16:creationId xmlns:a16="http://schemas.microsoft.com/office/drawing/2014/main" id="{8FEC0968-C73C-7167-6770-5869A901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27" y="4924261"/>
            <a:ext cx="3419185" cy="1538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C01C10-AC31-42BA-DE36-0F7F4612885D}"/>
              </a:ext>
            </a:extLst>
          </p:cNvPr>
          <p:cNvSpPr txBox="1"/>
          <p:nvPr/>
        </p:nvSpPr>
        <p:spPr>
          <a:xfrm>
            <a:off x="7586471" y="4728909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50x50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6BE94-9916-7FC9-7B2F-CEC4833190C3}"/>
              </a:ext>
            </a:extLst>
          </p:cNvPr>
          <p:cNvSpPr txBox="1"/>
          <p:nvPr/>
        </p:nvSpPr>
        <p:spPr>
          <a:xfrm>
            <a:off x="9423439" y="4731526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50x50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F4DA89-0AB1-A9AE-EF8D-0457EE62ACE7}"/>
              </a:ext>
            </a:extLst>
          </p:cNvPr>
          <p:cNvSpPr/>
          <p:nvPr/>
        </p:nvSpPr>
        <p:spPr>
          <a:xfrm>
            <a:off x="3038555" y="1538846"/>
            <a:ext cx="6114889" cy="22764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89677-4BC9-403D-CC9E-079BA01B8DB1}"/>
              </a:ext>
            </a:extLst>
          </p:cNvPr>
          <p:cNvSpPr/>
          <p:nvPr/>
        </p:nvSpPr>
        <p:spPr>
          <a:xfrm>
            <a:off x="5299241" y="2785830"/>
            <a:ext cx="1392964" cy="6523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Facet of interest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77E102-8F45-A79E-54DA-CA7A66EB170A}"/>
              </a:ext>
            </a:extLst>
          </p:cNvPr>
          <p:cNvSpPr/>
          <p:nvPr/>
        </p:nvSpPr>
        <p:spPr>
          <a:xfrm>
            <a:off x="3569945" y="2784492"/>
            <a:ext cx="1392964" cy="6523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simulation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815EB6-35F9-9316-2A05-A6313A5F3685}"/>
              </a:ext>
            </a:extLst>
          </p:cNvPr>
          <p:cNvSpPr/>
          <p:nvPr/>
        </p:nvSpPr>
        <p:spPr>
          <a:xfrm>
            <a:off x="7413097" y="2779595"/>
            <a:ext cx="1392964" cy="6523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Facet point cloud</a:t>
            </a:r>
          </a:p>
        </p:txBody>
      </p:sp>
      <p:pic>
        <p:nvPicPr>
          <p:cNvPr id="12" name="Picture 11" descr="A close up of a rock&#10;&#10;Description automatically generated">
            <a:extLst>
              <a:ext uri="{FF2B5EF4-FFF2-40B4-BE49-F238E27FC236}">
                <a16:creationId xmlns:a16="http://schemas.microsoft.com/office/drawing/2014/main" id="{A1A89AB8-577D-8BDE-E47A-6F6AA061B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805" y="1585862"/>
            <a:ext cx="1681200" cy="126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65EAE-3237-DE29-124F-A3EF2AA6C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05" y="1632372"/>
            <a:ext cx="1360800" cy="10790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B816CA-C267-483A-7858-A7E822F66044}"/>
              </a:ext>
            </a:extLst>
          </p:cNvPr>
          <p:cNvCxnSpPr>
            <a:cxnSpLocks/>
          </p:cNvCxnSpPr>
          <p:nvPr/>
        </p:nvCxnSpPr>
        <p:spPr>
          <a:xfrm>
            <a:off x="4962909" y="3122132"/>
            <a:ext cx="34753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4FAE56-F730-E72E-F979-A8E159124A3B}"/>
              </a:ext>
            </a:extLst>
          </p:cNvPr>
          <p:cNvCxnSpPr>
            <a:cxnSpLocks/>
          </p:cNvCxnSpPr>
          <p:nvPr/>
        </p:nvCxnSpPr>
        <p:spPr>
          <a:xfrm>
            <a:off x="6692205" y="3100530"/>
            <a:ext cx="72089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36BE91-9C0F-65C7-6C6C-D30CFE356A13}"/>
              </a:ext>
            </a:extLst>
          </p:cNvPr>
          <p:cNvSpPr txBox="1"/>
          <p:nvPr/>
        </p:nvSpPr>
        <p:spPr>
          <a:xfrm rot="16200000">
            <a:off x="2427870" y="2492417"/>
            <a:ext cx="160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00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C7534-8494-1A19-6470-2C5EA97865F7}"/>
              </a:ext>
            </a:extLst>
          </p:cNvPr>
          <p:cNvSpPr txBox="1"/>
          <p:nvPr/>
        </p:nvSpPr>
        <p:spPr>
          <a:xfrm>
            <a:off x="6357826" y="2799279"/>
            <a:ext cx="1392964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i="1" dirty="0"/>
              <a:t>NumPy array</a:t>
            </a:r>
            <a:endParaRPr lang="en-US" sz="700" dirty="0"/>
          </a:p>
        </p:txBody>
      </p:sp>
      <p:pic>
        <p:nvPicPr>
          <p:cNvPr id="21" name="Picture 2" descr="CrystalGrower">
            <a:extLst>
              <a:ext uri="{FF2B5EF4-FFF2-40B4-BE49-F238E27FC236}">
                <a16:creationId xmlns:a16="http://schemas.microsoft.com/office/drawing/2014/main" id="{55A6ED0B-7A91-A9F9-9BF6-2DCDD5388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89" y="2777229"/>
            <a:ext cx="1374820" cy="42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aper with a roll of paper with black text&#10;&#10;Description automatically generated">
            <a:extLst>
              <a:ext uri="{FF2B5EF4-FFF2-40B4-BE49-F238E27FC236}">
                <a16:creationId xmlns:a16="http://schemas.microsoft.com/office/drawing/2014/main" id="{F9DD64B4-D4B2-D6DC-70E4-C2AFBF5B2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854" y="1924963"/>
            <a:ext cx="622885" cy="627432"/>
          </a:xfrm>
          <a:prstGeom prst="rect">
            <a:avLst/>
          </a:prstGeom>
        </p:spPr>
      </p:pic>
      <p:pic>
        <p:nvPicPr>
          <p:cNvPr id="23" name="Picture 22" descr="A red and black object&#10;&#10;Description automatically generated with medium confidence">
            <a:extLst>
              <a:ext uri="{FF2B5EF4-FFF2-40B4-BE49-F238E27FC236}">
                <a16:creationId xmlns:a16="http://schemas.microsoft.com/office/drawing/2014/main" id="{F036E624-1137-59EF-8AED-A004496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7438" y="1712389"/>
            <a:ext cx="1323363" cy="9925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3DEC2D-870C-30BB-F5CF-B25389796AC4}"/>
              </a:ext>
            </a:extLst>
          </p:cNvPr>
          <p:cNvSpPr txBox="1"/>
          <p:nvPr/>
        </p:nvSpPr>
        <p:spPr>
          <a:xfrm>
            <a:off x="6342532" y="1710342"/>
            <a:ext cx="595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Grandview" panose="020B0502040204020203" pitchFamily="34" charset="0"/>
                <a:ea typeface="UD Digi Kyokasho N-B" panose="020B0400000000000000" pitchFamily="34" charset="-128"/>
              </a:rPr>
              <a:t>(100)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C08F14-CEE7-EDE7-7EA5-0A7B2E43D338}"/>
              </a:ext>
            </a:extLst>
          </p:cNvPr>
          <p:cNvCxnSpPr>
            <a:cxnSpLocks/>
          </p:cNvCxnSpPr>
          <p:nvPr/>
        </p:nvCxnSpPr>
        <p:spPr>
          <a:xfrm>
            <a:off x="4043761" y="2238679"/>
            <a:ext cx="2907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43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AAB76-102A-087B-8C9A-2F3BE053F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5F81E9-E2BD-0708-DBDF-FF3C7B3F0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Starting point: power functions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137E0-3072-4BB3-4C11-C579258C1F2D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60681-E987-FFEF-D953-354BE5A5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31" y="1998771"/>
            <a:ext cx="4736673" cy="2860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37618B-BEC9-50EB-5D45-476BC3BDE59C}"/>
              </a:ext>
            </a:extLst>
          </p:cNvPr>
          <p:cNvSpPr txBox="1"/>
          <p:nvPr/>
        </p:nvSpPr>
        <p:spPr>
          <a:xfrm>
            <a:off x="218326" y="2197893"/>
            <a:ext cx="610798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100 points in the region -2 to +2</a:t>
            </a:r>
            <a:endParaRPr lang="en-GB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x_grid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np.linspace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(-</a:t>
            </a:r>
            <a:r>
              <a:rPr lang="en-GB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fn1 = </a:t>
            </a:r>
            <a:r>
              <a:rPr lang="en-GB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lambda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** </a:t>
            </a:r>
            <a:r>
              <a:rPr lang="en-GB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endParaRPr lang="en-GB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fn1_grid = fn1(</a:t>
            </a:r>
            <a:r>
              <a:rPr lang="en-GB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x_grid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fn2 = </a:t>
            </a:r>
            <a:r>
              <a:rPr lang="en-GB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lambda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** </a:t>
            </a:r>
            <a:r>
              <a:rPr lang="en-GB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endParaRPr lang="en-GB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fn2_grid = fn2(</a:t>
            </a:r>
            <a:r>
              <a:rPr lang="en-GB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x_grid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fn3 = </a:t>
            </a:r>
            <a:r>
              <a:rPr lang="en-GB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lambda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freq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np.sin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freq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fn3_grid = fn3(</a:t>
            </a:r>
            <a:r>
              <a:rPr lang="en-GB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x_grid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68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2F4C-902D-09C8-4968-8246995CF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70D12D-BCCE-A125-9430-E0D77EF3F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3 – Angle between triplets of consecutive points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2A9494-24F9-9508-A80F-0A3D2E9599FC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A9FF1CA-6CA1-DBED-84A9-4AD245169A9F}"/>
              </a:ext>
            </a:extLst>
          </p:cNvPr>
          <p:cNvSpPr txBox="1"/>
          <p:nvPr/>
        </p:nvSpPr>
        <p:spPr>
          <a:xfrm>
            <a:off x="155563" y="959287"/>
            <a:ext cx="11692578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xxx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622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E2C0BC-3032-F547-9E1C-E71997354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ADDITIONAL: Crystal Surface </a:t>
            </a:r>
            <a:r>
              <a:rPr lang="en-US" sz="3200" b="1" dirty="0" err="1">
                <a:solidFill>
                  <a:srgbClr val="6C2A91"/>
                </a:solidFill>
                <a:latin typeface="+mn-lt"/>
              </a:rPr>
              <a:t>Optimisation</a:t>
            </a:r>
            <a:r>
              <a:rPr lang="en-US" sz="3200" b="1" dirty="0">
                <a:solidFill>
                  <a:srgbClr val="6C2A91"/>
                </a:solidFill>
                <a:latin typeface="+mn-lt"/>
              </a:rPr>
              <a:t>: Data Burden/Bottleneck</a:t>
            </a:r>
            <a:endParaRPr lang="en-US" sz="22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42E1D-ED9A-BA4D-B65B-AA0E568BEE9C}"/>
              </a:ext>
            </a:extLst>
          </p:cNvPr>
          <p:cNvSpPr txBox="1"/>
          <p:nvPr/>
        </p:nvSpPr>
        <p:spPr>
          <a:xfrm>
            <a:off x="155563" y="959287"/>
            <a:ext cx="11692578" cy="760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dirty="0">
                <a:latin typeface="+mn-lt"/>
              </a:rPr>
              <a:t>Bottleneck in </a:t>
            </a:r>
            <a:r>
              <a:rPr lang="en-US" sz="1000" b="1" dirty="0" err="1">
                <a:latin typeface="+mn-lt"/>
              </a:rPr>
              <a:t>Crystal</a:t>
            </a:r>
            <a:r>
              <a:rPr lang="en-US" sz="1000" i="1" dirty="0" err="1"/>
              <a:t>Grower</a:t>
            </a:r>
            <a:r>
              <a:rPr lang="en-US" sz="1000" i="1" dirty="0"/>
              <a:t> </a:t>
            </a:r>
            <a:r>
              <a:rPr lang="en-US" sz="1000" dirty="0"/>
              <a:t>workflow lies in </a:t>
            </a:r>
            <a:r>
              <a:rPr lang="en-US" sz="1000" b="1" dirty="0"/>
              <a:t>correlating simulation parameters with experimental data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b="1" dirty="0"/>
              <a:t>Large data burden</a:t>
            </a:r>
            <a:r>
              <a:rPr lang="en-US" sz="1000" dirty="0"/>
              <a:t> associated when exploring the parameter space for a new system – 100,000+ simulations typically required!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b="1" dirty="0"/>
              <a:t>Existing </a:t>
            </a:r>
            <a:r>
              <a:rPr lang="en-US" sz="1000" b="1" dirty="0" err="1"/>
              <a:t>optimisation</a:t>
            </a:r>
            <a:r>
              <a:rPr lang="en-US" sz="1000" b="1" dirty="0"/>
              <a:t> routine allows for convergence on solution from a reference .</a:t>
            </a:r>
            <a:r>
              <a:rPr lang="en-US" sz="1000" b="1" dirty="0" err="1"/>
              <a:t>stl</a:t>
            </a:r>
            <a:r>
              <a:rPr lang="en-US" sz="1000" b="1" dirty="0"/>
              <a:t> shape for an overall morphology – no existing quantification of surface topography or ‘shape’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8F850-CCC6-3748-BA3D-18B576BBA4B7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CE980D80-7437-DF46-B0D9-E473D75C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29" y="4564400"/>
            <a:ext cx="9001539" cy="211036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46A76C8-F9D7-0144-9B40-18416565FA9C}"/>
              </a:ext>
            </a:extLst>
          </p:cNvPr>
          <p:cNvGrpSpPr/>
          <p:nvPr/>
        </p:nvGrpSpPr>
        <p:grpSpPr>
          <a:xfrm>
            <a:off x="955196" y="1947487"/>
            <a:ext cx="10281607" cy="2389691"/>
            <a:chOff x="315161" y="2174709"/>
            <a:chExt cx="10281607" cy="23896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D43401-9F62-7747-BF1A-5909920FB6DB}"/>
                </a:ext>
              </a:extLst>
            </p:cNvPr>
            <p:cNvGrpSpPr/>
            <p:nvPr/>
          </p:nvGrpSpPr>
          <p:grpSpPr>
            <a:xfrm>
              <a:off x="3161215" y="2174709"/>
              <a:ext cx="7435553" cy="2389691"/>
              <a:chOff x="3447498" y="1835577"/>
              <a:chExt cx="7435553" cy="2389691"/>
            </a:xfrm>
          </p:grpSpPr>
          <p:pic>
            <p:nvPicPr>
              <p:cNvPr id="8" name="Picture 7" descr="A collage of images of a cell&#10;&#10;Description automatically generated">
                <a:extLst>
                  <a:ext uri="{FF2B5EF4-FFF2-40B4-BE49-F238E27FC236}">
                    <a16:creationId xmlns:a16="http://schemas.microsoft.com/office/drawing/2014/main" id="{CCC73FCD-2F6A-944B-BF92-7A1097E5C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7498" y="1835577"/>
                <a:ext cx="5297004" cy="2389691"/>
              </a:xfrm>
              <a:prstGeom prst="rect">
                <a:avLst/>
              </a:prstGeom>
            </p:spPr>
          </p:pic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CC19CF3D-AFE5-234E-8B2C-7AB818CC4221}"/>
                  </a:ext>
                </a:extLst>
              </p:cNvPr>
              <p:cNvSpPr/>
              <p:nvPr/>
            </p:nvSpPr>
            <p:spPr>
              <a:xfrm rot="10800000" flipV="1">
                <a:off x="8744502" y="1835577"/>
                <a:ext cx="264338" cy="2309040"/>
              </a:xfrm>
              <a:prstGeom prst="leftBrac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D6D2A09-8733-2B40-A5E1-F17389F6E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4197" y="2650235"/>
                <a:ext cx="2088854" cy="6797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200" b="1" dirty="0">
                    <a:solidFill>
                      <a:srgbClr val="6C2A91"/>
                    </a:solidFill>
                    <a:latin typeface="+mn-lt"/>
                  </a:rPr>
                  <a:t>Bottleneck occurs when validating simulations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b="1" dirty="0">
                    <a:solidFill>
                      <a:srgbClr val="6C2A91"/>
                    </a:solidFill>
                    <a:latin typeface="+mn-lt"/>
                  </a:rPr>
                  <a:t>against experimental data</a:t>
                </a:r>
                <a:endParaRPr lang="en-US" sz="1000" dirty="0">
                  <a:latin typeface="+mn-lt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FEE848-6253-194C-8094-A7ACE7577EDA}"/>
                </a:ext>
              </a:extLst>
            </p:cNvPr>
            <p:cNvSpPr txBox="1"/>
            <p:nvPr/>
          </p:nvSpPr>
          <p:spPr>
            <a:xfrm>
              <a:off x="315161" y="2370555"/>
              <a:ext cx="2846054" cy="192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Modelling workflow:</a:t>
              </a:r>
            </a:p>
            <a:p>
              <a:endParaRPr lang="en-US" sz="1100" dirty="0"/>
            </a:p>
            <a:p>
              <a:pPr>
                <a:spcAft>
                  <a:spcPts val="600"/>
                </a:spcAft>
              </a:pPr>
              <a:r>
                <a:rPr lang="en-US" sz="1100" dirty="0"/>
                <a:t>a) .</a:t>
              </a:r>
              <a:r>
                <a:rPr lang="en-US" sz="1100" dirty="0" err="1"/>
                <a:t>cif</a:t>
              </a:r>
              <a:r>
                <a:rPr lang="en-US" sz="1100" dirty="0"/>
                <a:t> file</a:t>
              </a:r>
            </a:p>
            <a:p>
              <a:pPr>
                <a:spcAft>
                  <a:spcPts val="600"/>
                </a:spcAft>
              </a:pPr>
              <a:r>
                <a:rPr lang="en-US" sz="1100" dirty="0"/>
                <a:t>b) Connected ‘net’</a:t>
              </a:r>
            </a:p>
            <a:p>
              <a:pPr>
                <a:spcAft>
                  <a:spcPts val="600"/>
                </a:spcAft>
              </a:pPr>
              <a:r>
                <a:rPr lang="en-US" sz="1100" dirty="0"/>
                <a:t>c) Bulk simulations across thermodynamic parameter space</a:t>
              </a:r>
            </a:p>
            <a:p>
              <a:pPr>
                <a:spcAft>
                  <a:spcPts val="600"/>
                </a:spcAft>
              </a:pPr>
              <a:r>
                <a:rPr lang="en-US" sz="1100" dirty="0"/>
                <a:t>d) Refinement against experimental data: aspect ratio (morphology) and visual (surface)</a:t>
              </a:r>
            </a:p>
            <a:p>
              <a:pPr>
                <a:spcAft>
                  <a:spcPts val="600"/>
                </a:spcAft>
              </a:pPr>
              <a:r>
                <a:rPr lang="en-US" sz="1100" dirty="0"/>
                <a:t>e) Refined structure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57F99E-E1BF-BB05-4991-BE21944B65DC}"/>
              </a:ext>
            </a:extLst>
          </p:cNvPr>
          <p:cNvSpPr txBox="1"/>
          <p:nvPr/>
        </p:nvSpPr>
        <p:spPr>
          <a:xfrm>
            <a:off x="652342" y="5220949"/>
            <a:ext cx="94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Existing</a:t>
            </a:r>
            <a:br>
              <a:rPr lang="en-US" sz="1200" dirty="0"/>
            </a:br>
            <a:r>
              <a:rPr lang="en-US" sz="1200" dirty="0"/>
              <a:t>routine </a:t>
            </a:r>
          </a:p>
          <a:p>
            <a:pPr algn="r"/>
            <a:r>
              <a:rPr lang="en-US" sz="1200" dirty="0"/>
              <a:t>for overall</a:t>
            </a:r>
          </a:p>
          <a:p>
            <a:pPr algn="r"/>
            <a:r>
              <a:rPr lang="en-US" sz="1200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2106099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0823FE-F149-504F-A8A4-70D7D4D78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ADDITIONAL: Overview – Crystal Surface </a:t>
            </a:r>
            <a:r>
              <a:rPr lang="en-US" sz="3200" b="1" dirty="0" err="1">
                <a:solidFill>
                  <a:srgbClr val="6C2A91"/>
                </a:solidFill>
                <a:latin typeface="+mn-lt"/>
              </a:rPr>
              <a:t>Optimisation</a:t>
            </a:r>
            <a:endParaRPr lang="en-US" sz="2200" dirty="0">
              <a:latin typeface="+mn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7961FB3-2B1F-ED43-942B-5604E05DC1E0}"/>
              </a:ext>
            </a:extLst>
          </p:cNvPr>
          <p:cNvSpPr txBox="1"/>
          <p:nvPr/>
        </p:nvSpPr>
        <p:spPr>
          <a:xfrm>
            <a:off x="155563" y="959287"/>
            <a:ext cx="11692578" cy="760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latin typeface="+mn-lt"/>
              </a:rPr>
              <a:t>- BASF data science expertise needed in </a:t>
            </a:r>
            <a:r>
              <a:rPr lang="en-US" sz="1000" b="1" dirty="0">
                <a:latin typeface="+mn-lt"/>
              </a:rPr>
              <a:t>identifying suitable methodologies </a:t>
            </a:r>
            <a:r>
              <a:rPr lang="en-US" sz="1000" dirty="0">
                <a:latin typeface="+mn-lt"/>
              </a:rPr>
              <a:t>for the development of an experimental microscopy &lt;&gt; simulation parameter refinement and </a:t>
            </a:r>
            <a:r>
              <a:rPr lang="en-US" sz="1000" dirty="0" err="1">
                <a:latin typeface="+mn-lt"/>
              </a:rPr>
              <a:t>optimisation</a:t>
            </a:r>
            <a:r>
              <a:rPr lang="en-US" sz="1000" dirty="0">
                <a:latin typeface="+mn-lt"/>
              </a:rPr>
              <a:t> routine</a:t>
            </a:r>
            <a:br>
              <a:rPr lang="en-US" sz="1000" dirty="0">
                <a:latin typeface="+mn-lt"/>
              </a:rPr>
            </a:br>
            <a:r>
              <a:rPr lang="en-US" sz="1000" dirty="0">
                <a:latin typeface="+mn-lt"/>
              </a:rPr>
              <a:t>- Particle Swarm </a:t>
            </a:r>
            <a:r>
              <a:rPr lang="en-US" sz="1000" dirty="0" err="1">
                <a:latin typeface="+mn-lt"/>
              </a:rPr>
              <a:t>Optimisation</a:t>
            </a:r>
            <a:r>
              <a:rPr lang="en-US" sz="1000" dirty="0">
                <a:latin typeface="+mn-lt"/>
              </a:rPr>
              <a:t> routine being developed by another group for overall shape/morphology refinement via spherical harmonics</a:t>
            </a:r>
            <a:br>
              <a:rPr lang="en-US" sz="1000" dirty="0">
                <a:latin typeface="+mn-lt"/>
              </a:rPr>
            </a:br>
            <a:r>
              <a:rPr lang="en-US" sz="1000" dirty="0">
                <a:latin typeface="+mn-lt"/>
              </a:rPr>
              <a:t>- Both methodologies would </a:t>
            </a:r>
            <a:r>
              <a:rPr lang="en-US" sz="1000" dirty="0"/>
              <a:t>allow the </a:t>
            </a:r>
            <a:r>
              <a:rPr lang="en-US" sz="1000" b="1" dirty="0" err="1"/>
              <a:t>Crystal</a:t>
            </a:r>
            <a:r>
              <a:rPr lang="en-US" sz="1000" i="1" dirty="0" err="1"/>
              <a:t>Grower</a:t>
            </a:r>
            <a:r>
              <a:rPr lang="en-US" sz="1000" dirty="0"/>
              <a:t> simulation workflow to</a:t>
            </a:r>
            <a:r>
              <a:rPr lang="en-US" sz="1000" dirty="0">
                <a:latin typeface="+mn-lt"/>
              </a:rPr>
              <a:t> avoid a costly multidimensional grid search across a given parameter space</a:t>
            </a:r>
            <a:endParaRPr lang="en-US" sz="1000" dirty="0"/>
          </a:p>
        </p:txBody>
      </p:sp>
      <p:sp>
        <p:nvSpPr>
          <p:cNvPr id="114" name="Explosion 2 113">
            <a:extLst>
              <a:ext uri="{FF2B5EF4-FFF2-40B4-BE49-F238E27FC236}">
                <a16:creationId xmlns:a16="http://schemas.microsoft.com/office/drawing/2014/main" id="{7096566F-D54E-7D4E-A3C5-089718395558}"/>
              </a:ext>
            </a:extLst>
          </p:cNvPr>
          <p:cNvSpPr/>
          <p:nvPr/>
        </p:nvSpPr>
        <p:spPr>
          <a:xfrm rot="1342169">
            <a:off x="9915750" y="3729656"/>
            <a:ext cx="2094460" cy="1952223"/>
          </a:xfrm>
          <a:prstGeom prst="irregularSeal2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DD57C72-6BEB-434A-8DDA-9E8F81DEF12D}"/>
              </a:ext>
            </a:extLst>
          </p:cNvPr>
          <p:cNvSpPr/>
          <p:nvPr/>
        </p:nvSpPr>
        <p:spPr>
          <a:xfrm>
            <a:off x="6460766" y="2089505"/>
            <a:ext cx="3292252" cy="4424598"/>
          </a:xfrm>
          <a:prstGeom prst="roundRect">
            <a:avLst>
              <a:gd name="adj" fmla="val 1209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7A73D7CE-8A2B-5949-B244-1459583DCE3C}"/>
              </a:ext>
            </a:extLst>
          </p:cNvPr>
          <p:cNvSpPr/>
          <p:nvPr/>
        </p:nvSpPr>
        <p:spPr>
          <a:xfrm>
            <a:off x="188847" y="2089505"/>
            <a:ext cx="4949719" cy="20567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50B3C75-259D-A549-9EC8-E8C64EB51FE5}"/>
              </a:ext>
            </a:extLst>
          </p:cNvPr>
          <p:cNvSpPr/>
          <p:nvPr/>
        </p:nvSpPr>
        <p:spPr>
          <a:xfrm>
            <a:off x="181789" y="4237628"/>
            <a:ext cx="6114889" cy="22764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1B1309-A497-D841-8FD0-789C6030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371" y="2257655"/>
            <a:ext cx="1155600" cy="10797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354E76-589D-DF49-AABD-D8FF2FFFB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60" y="2257113"/>
            <a:ext cx="1166400" cy="1080834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37E661-E099-6447-8601-A2543A31D1F0}"/>
              </a:ext>
            </a:extLst>
          </p:cNvPr>
          <p:cNvSpPr/>
          <p:nvPr/>
        </p:nvSpPr>
        <p:spPr>
          <a:xfrm>
            <a:off x="713179" y="3375303"/>
            <a:ext cx="1392964" cy="6523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AFM data collection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B302A67-EE75-054D-AF4C-879CEA2423EA}"/>
              </a:ext>
            </a:extLst>
          </p:cNvPr>
          <p:cNvSpPr/>
          <p:nvPr/>
        </p:nvSpPr>
        <p:spPr>
          <a:xfrm>
            <a:off x="3548689" y="3375303"/>
            <a:ext cx="1392964" cy="6523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Processed AFM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A6A050-96F7-F545-985E-7905810D7FFF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106143" y="3701473"/>
            <a:ext cx="14425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1AE6AB5-EC65-2543-8FA6-F01FA0F9F2F0}"/>
              </a:ext>
            </a:extLst>
          </p:cNvPr>
          <p:cNvSpPr txBox="1"/>
          <p:nvPr/>
        </p:nvSpPr>
        <p:spPr>
          <a:xfrm>
            <a:off x="2149971" y="2855757"/>
            <a:ext cx="1392964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/>
              <a:t>Data levelling</a:t>
            </a:r>
          </a:p>
          <a:p>
            <a:pPr algn="ctr"/>
            <a:r>
              <a:rPr lang="en-US" sz="300" b="1" i="1" dirty="0"/>
              <a:t> </a:t>
            </a:r>
            <a:endParaRPr lang="en-US" sz="900" b="1" i="1" dirty="0"/>
          </a:p>
          <a:p>
            <a:pPr algn="ctr"/>
            <a:r>
              <a:rPr lang="en-US" sz="900" b="1" i="1" dirty="0"/>
              <a:t>Background subtraction</a:t>
            </a:r>
          </a:p>
          <a:p>
            <a:pPr algn="ctr"/>
            <a:r>
              <a:rPr lang="en-US" sz="300" b="1" i="1" dirty="0"/>
              <a:t> </a:t>
            </a:r>
          </a:p>
          <a:p>
            <a:pPr algn="ctr"/>
            <a:r>
              <a:rPr lang="en-US" sz="900" b="1" i="1" dirty="0"/>
              <a:t>Terrace measurement </a:t>
            </a:r>
            <a:r>
              <a:rPr lang="en-US" sz="800" dirty="0"/>
              <a:t>Gaussian step filter, segmentation and fitting</a:t>
            </a:r>
            <a:endParaRPr lang="en-US" sz="7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910BDF-9B7C-324C-BE1A-87C53DDB49AC}"/>
              </a:ext>
            </a:extLst>
          </p:cNvPr>
          <p:cNvCxnSpPr>
            <a:cxnSpLocks/>
          </p:cNvCxnSpPr>
          <p:nvPr/>
        </p:nvCxnSpPr>
        <p:spPr>
          <a:xfrm>
            <a:off x="4941653" y="3701473"/>
            <a:ext cx="16923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F959AB-1CB2-6F43-9411-02E6BDF8B59A}"/>
              </a:ext>
            </a:extLst>
          </p:cNvPr>
          <p:cNvSpPr txBox="1"/>
          <p:nvPr/>
        </p:nvSpPr>
        <p:spPr>
          <a:xfrm>
            <a:off x="5064931" y="3289338"/>
            <a:ext cx="14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/>
              <a:t>Image data </a:t>
            </a:r>
          </a:p>
          <a:p>
            <a:pPr algn="ctr"/>
            <a:r>
              <a:rPr lang="en-US" sz="900" b="1" i="1" dirty="0"/>
              <a:t>as NumPy array</a:t>
            </a:r>
            <a:endParaRPr lang="en-US" sz="7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2B51BF-7002-3F46-AAEE-60DED7CDDA6B}"/>
              </a:ext>
            </a:extLst>
          </p:cNvPr>
          <p:cNvSpPr/>
          <p:nvPr/>
        </p:nvSpPr>
        <p:spPr>
          <a:xfrm>
            <a:off x="2442475" y="5484612"/>
            <a:ext cx="1392964" cy="6523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Facet of interest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0BEF998-F50F-0F4B-983F-949D5CEF8764}"/>
              </a:ext>
            </a:extLst>
          </p:cNvPr>
          <p:cNvSpPr/>
          <p:nvPr/>
        </p:nvSpPr>
        <p:spPr>
          <a:xfrm>
            <a:off x="713179" y="5483274"/>
            <a:ext cx="1392964" cy="6523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simulation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841CDE9-6507-5C43-9C16-0D983D103E88}"/>
              </a:ext>
            </a:extLst>
          </p:cNvPr>
          <p:cNvSpPr/>
          <p:nvPr/>
        </p:nvSpPr>
        <p:spPr>
          <a:xfrm>
            <a:off x="4556331" y="5478377"/>
            <a:ext cx="1392964" cy="6523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Facet point cloud</a:t>
            </a:r>
          </a:p>
        </p:txBody>
      </p:sp>
      <p:pic>
        <p:nvPicPr>
          <p:cNvPr id="28" name="Picture 27" descr="A close up of a rock&#10;&#10;Description automatically generated">
            <a:extLst>
              <a:ext uri="{FF2B5EF4-FFF2-40B4-BE49-F238E27FC236}">
                <a16:creationId xmlns:a16="http://schemas.microsoft.com/office/drawing/2014/main" id="{FCEF5572-3238-E34D-94CD-406F81AF6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039" y="4284644"/>
            <a:ext cx="1681200" cy="1260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48095F-5C04-6545-B6E3-34612A915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039" y="4331154"/>
            <a:ext cx="1360800" cy="10790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9F696-42B0-E742-892B-4F103E2EBEA1}"/>
              </a:ext>
            </a:extLst>
          </p:cNvPr>
          <p:cNvCxnSpPr>
            <a:cxnSpLocks/>
          </p:cNvCxnSpPr>
          <p:nvPr/>
        </p:nvCxnSpPr>
        <p:spPr>
          <a:xfrm>
            <a:off x="2106143" y="5820914"/>
            <a:ext cx="34753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54CFA0-3D69-2747-8999-3C28790E7AA5}"/>
              </a:ext>
            </a:extLst>
          </p:cNvPr>
          <p:cNvCxnSpPr>
            <a:cxnSpLocks/>
          </p:cNvCxnSpPr>
          <p:nvPr/>
        </p:nvCxnSpPr>
        <p:spPr>
          <a:xfrm>
            <a:off x="3835439" y="5799312"/>
            <a:ext cx="72089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1A861-CDB4-9C43-9442-9B9EF8AFE2AE}"/>
              </a:ext>
            </a:extLst>
          </p:cNvPr>
          <p:cNvCxnSpPr>
            <a:cxnSpLocks/>
          </p:cNvCxnSpPr>
          <p:nvPr/>
        </p:nvCxnSpPr>
        <p:spPr>
          <a:xfrm>
            <a:off x="5949295" y="5799312"/>
            <a:ext cx="684698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C897B4-E472-8B41-8242-DC5036E1FC8A}"/>
              </a:ext>
            </a:extLst>
          </p:cNvPr>
          <p:cNvSpPr/>
          <p:nvPr/>
        </p:nvSpPr>
        <p:spPr>
          <a:xfrm>
            <a:off x="6633992" y="3368059"/>
            <a:ext cx="1392964" cy="6523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Shape description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30F4866-B426-C64F-B37D-3C2F3D1EFDDF}"/>
              </a:ext>
            </a:extLst>
          </p:cNvPr>
          <p:cNvSpPr/>
          <p:nvPr/>
        </p:nvSpPr>
        <p:spPr>
          <a:xfrm>
            <a:off x="6630757" y="5475685"/>
            <a:ext cx="1392964" cy="6523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Shape description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0020130-A671-9C4E-AD0F-37CF226073F6}"/>
              </a:ext>
            </a:extLst>
          </p:cNvPr>
          <p:cNvSpPr/>
          <p:nvPr/>
        </p:nvSpPr>
        <p:spPr>
          <a:xfrm>
            <a:off x="8023721" y="4423743"/>
            <a:ext cx="1392964" cy="6523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Shape comparison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C47FD21-8127-9F4B-8DB7-61C02CAD365C}"/>
              </a:ext>
            </a:extLst>
          </p:cNvPr>
          <p:cNvCxnSpPr>
            <a:cxnSpLocks/>
          </p:cNvCxnSpPr>
          <p:nvPr/>
        </p:nvCxnSpPr>
        <p:spPr>
          <a:xfrm>
            <a:off x="9416685" y="4749913"/>
            <a:ext cx="738391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E90E238-5825-2D4D-B53D-FEA5ADC84712}"/>
              </a:ext>
            </a:extLst>
          </p:cNvPr>
          <p:cNvCxnSpPr>
            <a:cxnSpLocks/>
            <a:stCxn id="23" idx="2"/>
            <a:endCxn id="43" idx="2"/>
          </p:cNvCxnSpPr>
          <p:nvPr/>
        </p:nvCxnSpPr>
        <p:spPr>
          <a:xfrm rot="5400000" flipH="1" flipV="1">
            <a:off x="4535166" y="1950578"/>
            <a:ext cx="1059531" cy="7310542"/>
          </a:xfrm>
          <a:prstGeom prst="bentConnector3">
            <a:avLst>
              <a:gd name="adj1" fmla="val -21576"/>
            </a:avLst>
          </a:prstGeom>
          <a:ln w="28575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FD03940-2FB5-224A-9BE7-B24E85463177}"/>
              </a:ext>
            </a:extLst>
          </p:cNvPr>
          <p:cNvCxnSpPr>
            <a:stCxn id="41" idx="3"/>
          </p:cNvCxnSpPr>
          <p:nvPr/>
        </p:nvCxnSpPr>
        <p:spPr>
          <a:xfrm>
            <a:off x="8026956" y="3694229"/>
            <a:ext cx="273912" cy="729514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119622F-54CF-8842-A7BE-0B2A9BDB45E7}"/>
              </a:ext>
            </a:extLst>
          </p:cNvPr>
          <p:cNvCxnSpPr>
            <a:cxnSpLocks/>
          </p:cNvCxnSpPr>
          <p:nvPr/>
        </p:nvCxnSpPr>
        <p:spPr>
          <a:xfrm flipV="1">
            <a:off x="8026956" y="5085669"/>
            <a:ext cx="273912" cy="729514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A9CBE15-33C6-6746-AC7E-FA60D0BCEDA3}"/>
              </a:ext>
            </a:extLst>
          </p:cNvPr>
          <p:cNvSpPr txBox="1"/>
          <p:nvPr/>
        </p:nvSpPr>
        <p:spPr>
          <a:xfrm rot="16200000">
            <a:off x="-428896" y="5191199"/>
            <a:ext cx="160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00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9067C2-18C0-0143-A2B4-13FAED29119B}"/>
              </a:ext>
            </a:extLst>
          </p:cNvPr>
          <p:cNvSpPr txBox="1"/>
          <p:nvPr/>
        </p:nvSpPr>
        <p:spPr>
          <a:xfrm rot="16200000">
            <a:off x="-424233" y="2933237"/>
            <a:ext cx="159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00" dirty="0">
                <a:solidFill>
                  <a:schemeClr val="accent5"/>
                </a:solidFill>
              </a:rPr>
              <a:t>EXPERIMENT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E8C72E-9E71-D740-B185-90159E61A132}"/>
              </a:ext>
            </a:extLst>
          </p:cNvPr>
          <p:cNvSpPr txBox="1"/>
          <p:nvPr/>
        </p:nvSpPr>
        <p:spPr>
          <a:xfrm>
            <a:off x="6693582" y="2125839"/>
            <a:ext cx="277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00" dirty="0"/>
              <a:t>FEATURISATION &amp;</a:t>
            </a:r>
          </a:p>
          <a:p>
            <a:pPr algn="ctr"/>
            <a:r>
              <a:rPr lang="en-US" b="1" spc="100" dirty="0"/>
              <a:t>OPTIMISATION ROUTINE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0AE224-3222-2D4A-B0C7-F34D2D938CF2}"/>
              </a:ext>
            </a:extLst>
          </p:cNvPr>
          <p:cNvSpPr txBox="1"/>
          <p:nvPr/>
        </p:nvSpPr>
        <p:spPr>
          <a:xfrm>
            <a:off x="8724322" y="5136952"/>
            <a:ext cx="928014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FF0000"/>
                </a:solidFill>
              </a:rPr>
              <a:t>Increment </a:t>
            </a:r>
          </a:p>
          <a:p>
            <a:r>
              <a:rPr lang="en-US" sz="900" b="1" i="1" dirty="0">
                <a:solidFill>
                  <a:srgbClr val="FF0000"/>
                </a:solidFill>
              </a:rPr>
              <a:t>parameters:</a:t>
            </a:r>
          </a:p>
          <a:p>
            <a:endParaRPr lang="en-US" sz="900" dirty="0">
              <a:solidFill>
                <a:srgbClr val="FF0000"/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</a:rPr>
              <a:t>ΔG</a:t>
            </a:r>
            <a:r>
              <a:rPr lang="en-US" sz="800" baseline="-25000" dirty="0">
                <a:solidFill>
                  <a:srgbClr val="FF0000"/>
                </a:solidFill>
              </a:rPr>
              <a:t>s</a:t>
            </a:r>
            <a:r>
              <a:rPr lang="en-US" sz="800" dirty="0">
                <a:solidFill>
                  <a:srgbClr val="FF0000"/>
                </a:solidFill>
              </a:rPr>
              <a:t> crystallization free energies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F0000"/>
                </a:solidFill>
              </a:rPr>
              <a:t>Temperature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F0000"/>
                </a:solidFill>
              </a:rPr>
              <a:t>Supersaturation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856475-4CA5-8547-9D8D-27F8396126D7}"/>
              </a:ext>
            </a:extLst>
          </p:cNvPr>
          <p:cNvSpPr txBox="1"/>
          <p:nvPr/>
        </p:nvSpPr>
        <p:spPr>
          <a:xfrm>
            <a:off x="7020521" y="2731367"/>
            <a:ext cx="211771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i="1" dirty="0"/>
              <a:t>Bayesian? Particle swarm? Gaussian?</a:t>
            </a:r>
            <a:endParaRPr lang="en-US" sz="7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8B5E43E-E170-794C-B996-FF397D4ECFFC}"/>
              </a:ext>
            </a:extLst>
          </p:cNvPr>
          <p:cNvSpPr txBox="1"/>
          <p:nvPr/>
        </p:nvSpPr>
        <p:spPr>
          <a:xfrm>
            <a:off x="6644981" y="4500090"/>
            <a:ext cx="13645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/>
              <a:t>TDA?</a:t>
            </a:r>
          </a:p>
          <a:p>
            <a:pPr algn="ctr"/>
            <a:r>
              <a:rPr lang="en-US" sz="900" b="1" i="1" dirty="0"/>
              <a:t>Fourier transform?</a:t>
            </a:r>
          </a:p>
          <a:p>
            <a:pPr algn="ctr"/>
            <a:r>
              <a:rPr lang="en-US" sz="900" b="1" i="1" dirty="0"/>
              <a:t>Spherical harmonics?</a:t>
            </a:r>
            <a:endParaRPr lang="en-US" sz="7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5CB7A51-4F42-3B4C-A26A-13650DD6A2E7}"/>
              </a:ext>
            </a:extLst>
          </p:cNvPr>
          <p:cNvSpPr txBox="1"/>
          <p:nvPr/>
        </p:nvSpPr>
        <p:spPr>
          <a:xfrm>
            <a:off x="3501060" y="5498061"/>
            <a:ext cx="1392964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i="1" dirty="0"/>
              <a:t>NumPy array</a:t>
            </a:r>
            <a:endParaRPr lang="en-US" sz="700" dirty="0"/>
          </a:p>
        </p:txBody>
      </p:sp>
      <p:pic>
        <p:nvPicPr>
          <p:cNvPr id="110" name="Picture 109" descr="A couple of blue and orange lines&#10;&#10;Description automatically generated">
            <a:extLst>
              <a:ext uri="{FF2B5EF4-FFF2-40B4-BE49-F238E27FC236}">
                <a16:creationId xmlns:a16="http://schemas.microsoft.com/office/drawing/2014/main" id="{F81B3AAC-C0EF-9943-A077-6BF968C3B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883" y="3782434"/>
            <a:ext cx="1247072" cy="561182"/>
          </a:xfrm>
          <a:prstGeom prst="rect">
            <a:avLst/>
          </a:prstGeom>
        </p:spPr>
      </p:pic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1E060F5D-1B93-774F-95BF-8FEE0670F98D}"/>
              </a:ext>
            </a:extLst>
          </p:cNvPr>
          <p:cNvSpPr/>
          <p:nvPr/>
        </p:nvSpPr>
        <p:spPr>
          <a:xfrm>
            <a:off x="10155076" y="4414748"/>
            <a:ext cx="1537487" cy="661335"/>
          </a:xfrm>
          <a:prstGeom prst="roundRect">
            <a:avLst/>
          </a:prstGeom>
          <a:ln w="190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BEST PARAMETERS</a:t>
            </a:r>
          </a:p>
          <a:p>
            <a:pPr algn="ctr"/>
            <a:r>
              <a:rPr lang="en-US" sz="500" b="1" dirty="0">
                <a:solidFill>
                  <a:schemeClr val="tx1"/>
                </a:solidFill>
              </a:rPr>
              <a:t> </a:t>
            </a:r>
            <a:r>
              <a:rPr lang="en-US" sz="100" b="1" dirty="0">
                <a:solidFill>
                  <a:schemeClr val="tx1"/>
                </a:solidFill>
              </a:rPr>
              <a:t> </a:t>
            </a:r>
            <a:endParaRPr lang="en-US" sz="500" b="1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Refined surface topography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B719EC-17B6-9F49-892D-4D0E5FB3014A}"/>
              </a:ext>
            </a:extLst>
          </p:cNvPr>
          <p:cNvSpPr txBox="1"/>
          <p:nvPr/>
        </p:nvSpPr>
        <p:spPr>
          <a:xfrm>
            <a:off x="8343875" y="3413313"/>
            <a:ext cx="133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/>
              <a:t>Quantification of ‘distance’</a:t>
            </a:r>
            <a:endParaRPr lang="en-US" sz="700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A6981E3-AEC3-E540-9B09-4EF34EFB43EE}"/>
              </a:ext>
            </a:extLst>
          </p:cNvPr>
          <p:cNvCxnSpPr>
            <a:cxnSpLocks/>
          </p:cNvCxnSpPr>
          <p:nvPr/>
        </p:nvCxnSpPr>
        <p:spPr>
          <a:xfrm flipV="1">
            <a:off x="7327239" y="4027644"/>
            <a:ext cx="0" cy="4582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089BBA0-0C6C-1B44-B06C-71C6C74769A1}"/>
              </a:ext>
            </a:extLst>
          </p:cNvPr>
          <p:cNvCxnSpPr>
            <a:cxnSpLocks/>
          </p:cNvCxnSpPr>
          <p:nvPr/>
        </p:nvCxnSpPr>
        <p:spPr>
          <a:xfrm>
            <a:off x="7327238" y="5017464"/>
            <a:ext cx="0" cy="4582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rystalGrower">
            <a:extLst>
              <a:ext uri="{FF2B5EF4-FFF2-40B4-BE49-F238E27FC236}">
                <a16:creationId xmlns:a16="http://schemas.microsoft.com/office/drawing/2014/main" id="{51602033-8EB2-D442-9500-772A461E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3" y="5476011"/>
            <a:ext cx="1374820" cy="42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028" descr="A paper with a roll of paper with black text&#10;&#10;Description automatically generated">
            <a:extLst>
              <a:ext uri="{FF2B5EF4-FFF2-40B4-BE49-F238E27FC236}">
                <a16:creationId xmlns:a16="http://schemas.microsoft.com/office/drawing/2014/main" id="{D407B918-538F-3147-91DD-C892F80B0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88" y="4623745"/>
            <a:ext cx="622885" cy="627432"/>
          </a:xfrm>
          <a:prstGeom prst="rect">
            <a:avLst/>
          </a:prstGeom>
        </p:spPr>
      </p:pic>
      <p:pic>
        <p:nvPicPr>
          <p:cNvPr id="26" name="Picture 25" descr="A red and black object&#10;&#10;Description automatically generated with medium confidence">
            <a:extLst>
              <a:ext uri="{FF2B5EF4-FFF2-40B4-BE49-F238E27FC236}">
                <a16:creationId xmlns:a16="http://schemas.microsoft.com/office/drawing/2014/main" id="{B5F2E22C-0079-654E-9930-D20DC693E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672" y="4411171"/>
            <a:ext cx="1323363" cy="992522"/>
          </a:xfrm>
          <a:prstGeom prst="rect">
            <a:avLst/>
          </a:pr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C2607FB4-C30A-DA48-A42C-8BA2A4C9E046}"/>
              </a:ext>
            </a:extLst>
          </p:cNvPr>
          <p:cNvSpPr txBox="1"/>
          <p:nvPr/>
        </p:nvSpPr>
        <p:spPr>
          <a:xfrm>
            <a:off x="3485766" y="4409124"/>
            <a:ext cx="595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Grandview" panose="020B0502040204020203" pitchFamily="34" charset="0"/>
                <a:ea typeface="UD Digi Kyokasho N-B" panose="020B0400000000000000" pitchFamily="34" charset="-128"/>
              </a:rPr>
              <a:t>(100)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F0F534D-BAD0-E24E-9E7E-19CA7D63E144}"/>
              </a:ext>
            </a:extLst>
          </p:cNvPr>
          <p:cNvCxnSpPr>
            <a:cxnSpLocks/>
          </p:cNvCxnSpPr>
          <p:nvPr/>
        </p:nvCxnSpPr>
        <p:spPr>
          <a:xfrm>
            <a:off x="1186995" y="4937461"/>
            <a:ext cx="2907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5DB23F0-1BE6-7E44-84D6-630C22EAD919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5A571-0F08-EF23-04AE-665B227A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413E70-C094-45ED-4546-18F0AE28E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Shape metrics – </a:t>
            </a:r>
            <a:r>
              <a:rPr lang="en-US" sz="3200" i="1" dirty="0">
                <a:solidFill>
                  <a:srgbClr val="6C2A91"/>
                </a:solidFill>
                <a:latin typeface="+mn-lt"/>
              </a:rPr>
              <a:t>defining shape/structure in a 2D point cloud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75C684-6FB3-7555-90F9-88E4C94BDCD8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A02EED2-EBAA-1FF7-36AD-3F5B197662A6}"/>
              </a:ext>
            </a:extLst>
          </p:cNvPr>
          <p:cNvSpPr txBox="1"/>
          <p:nvPr/>
        </p:nvSpPr>
        <p:spPr>
          <a:xfrm>
            <a:off x="155563" y="959287"/>
            <a:ext cx="11692578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+mn-lt"/>
              </a:rPr>
              <a:t>Distance and closeness matrices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/>
              <a:t>Eigenvalues and Eigenvectors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/>
              <a:t>Angle between triplets of consecutive points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 err="1"/>
              <a:t>Kullback-Leibler</a:t>
            </a:r>
            <a:r>
              <a:rPr lang="en-US" sz="1400" b="1" dirty="0"/>
              <a:t> divergence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/>
              <a:t>Binary cross-entropy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33B83-C9CD-23B2-9CEF-66F889939BB7}"/>
              </a:ext>
            </a:extLst>
          </p:cNvPr>
          <p:cNvSpPr txBox="1"/>
          <p:nvPr/>
        </p:nvSpPr>
        <p:spPr>
          <a:xfrm>
            <a:off x="3647862" y="4277099"/>
            <a:ext cx="4896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Definition and quantification of terrace shape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AE0889-4D6C-8AC6-8655-22D65920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398" y="4839057"/>
            <a:ext cx="3589475" cy="17090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20C970-DCFB-CCE3-F9C3-C4FA90F93CC2}"/>
              </a:ext>
            </a:extLst>
          </p:cNvPr>
          <p:cNvCxnSpPr/>
          <p:nvPr/>
        </p:nvCxnSpPr>
        <p:spPr>
          <a:xfrm>
            <a:off x="6096000" y="4756935"/>
            <a:ext cx="0" cy="19418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couple of blue and orange lines&#10;&#10;Description automatically generated">
            <a:extLst>
              <a:ext uri="{FF2B5EF4-FFF2-40B4-BE49-F238E27FC236}">
                <a16:creationId xmlns:a16="http://schemas.microsoft.com/office/drawing/2014/main" id="{88136946-C1DC-1A07-745C-6681280E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27" y="4924261"/>
            <a:ext cx="3419185" cy="1538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9C9C8-BAB9-60DC-C615-451C1CD6F07C}"/>
              </a:ext>
            </a:extLst>
          </p:cNvPr>
          <p:cNvSpPr txBox="1"/>
          <p:nvPr/>
        </p:nvSpPr>
        <p:spPr>
          <a:xfrm>
            <a:off x="7586471" y="4728909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50x50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B33B9-D461-0E72-CFB3-6F1860FD18E8}"/>
              </a:ext>
            </a:extLst>
          </p:cNvPr>
          <p:cNvSpPr txBox="1"/>
          <p:nvPr/>
        </p:nvSpPr>
        <p:spPr>
          <a:xfrm>
            <a:off x="9423439" y="4731526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50x50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D20E5D5-3942-1CB5-099F-2B4B9BAD872F}"/>
              </a:ext>
            </a:extLst>
          </p:cNvPr>
          <p:cNvSpPr/>
          <p:nvPr/>
        </p:nvSpPr>
        <p:spPr>
          <a:xfrm>
            <a:off x="4016719" y="1001769"/>
            <a:ext cx="256854" cy="611274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80C0E7-8AF1-BF31-EDF5-FE32E056A5BF}"/>
              </a:ext>
            </a:extLst>
          </p:cNvPr>
          <p:cNvSpPr/>
          <p:nvPr/>
        </p:nvSpPr>
        <p:spPr>
          <a:xfrm>
            <a:off x="4016719" y="1760313"/>
            <a:ext cx="256854" cy="91621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4BFC1-9A3B-8AE1-77ED-FD40C6E91D0E}"/>
              </a:ext>
            </a:extLst>
          </p:cNvPr>
          <p:cNvSpPr txBox="1"/>
          <p:nvPr/>
        </p:nvSpPr>
        <p:spPr>
          <a:xfrm>
            <a:off x="4294486" y="1153517"/>
            <a:ext cx="2297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Square and circle point cloud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FE4CE-8C5E-1782-FB64-635B300B5347}"/>
              </a:ext>
            </a:extLst>
          </p:cNvPr>
          <p:cNvSpPr txBox="1"/>
          <p:nvPr/>
        </p:nvSpPr>
        <p:spPr>
          <a:xfrm>
            <a:off x="4294486" y="2048371"/>
            <a:ext cx="222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function point clouds</a:t>
            </a:r>
          </a:p>
        </p:txBody>
      </p:sp>
    </p:spTree>
    <p:extLst>
      <p:ext uri="{BB962C8B-B14F-4D97-AF65-F5344CB8AC3E}">
        <p14:creationId xmlns:p14="http://schemas.microsoft.com/office/powerpoint/2010/main" val="188536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A4BC6-52C8-E561-AE76-AEEC8EC06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D1C32B-BB14-50DF-6DFC-073E719B0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Starting point: circle and square point clouds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D65ED3-7242-C97F-7227-9431814F3EEE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58765-1669-08BB-35DA-93F3AAB0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259" y="3809624"/>
            <a:ext cx="6021481" cy="28669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34E95C-0C05-C731-5579-C13DFDFF661B}"/>
              </a:ext>
            </a:extLst>
          </p:cNvPr>
          <p:cNvSpPr txBox="1"/>
          <p:nvPr/>
        </p:nvSpPr>
        <p:spPr>
          <a:xfrm>
            <a:off x="249149" y="1446792"/>
            <a:ext cx="61079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Square and circle point clouds on a 50x50 grid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N_grid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max_val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-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a 50x50 grid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x_grid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np.linspace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max_val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N_grid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y_grid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np.linspace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max_val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N_grid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xx,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yy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np.meshgrid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x_grid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y_grid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points =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np.column_stack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xx.ravel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yy.ravel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10FEF-FAA5-0F72-9C2B-AAF4425B36F6}"/>
              </a:ext>
            </a:extLst>
          </p:cNvPr>
          <p:cNvSpPr txBox="1"/>
          <p:nvPr/>
        </p:nvSpPr>
        <p:spPr>
          <a:xfrm>
            <a:off x="6185039" y="940206"/>
            <a:ext cx="62530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Square point cloud: select only boundary points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square_mask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np.isclose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(points[:,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|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np.isclose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(points[:,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max_val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|</a:t>
            </a:r>
          </a:p>
          <a:p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np.isclose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(points[:,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|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np.isclose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(points[:,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max_val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square_array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points[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square_mask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A3F7D2-7210-92D1-D6CD-5975CA91E8F8}"/>
              </a:ext>
            </a:extLst>
          </p:cNvPr>
          <p:cNvSpPr txBox="1"/>
          <p:nvPr/>
        </p:nvSpPr>
        <p:spPr>
          <a:xfrm>
            <a:off x="6185039" y="2558958"/>
            <a:ext cx="61079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Circle point cloud: select points near the circumference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radius =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circle_mask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np.isclose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np.sqrt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(points[:,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]**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points[:,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]**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radius,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atol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N_grid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circle_array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points[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circle_mask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B5E3BC2-50A9-C0AB-F798-544292DA83D5}"/>
              </a:ext>
            </a:extLst>
          </p:cNvPr>
          <p:cNvSpPr/>
          <p:nvPr/>
        </p:nvSpPr>
        <p:spPr>
          <a:xfrm rot="20130463">
            <a:off x="5170915" y="1732959"/>
            <a:ext cx="946122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C7CAAD6-9256-ED28-F26D-FACCCD7D806E}"/>
              </a:ext>
            </a:extLst>
          </p:cNvPr>
          <p:cNvSpPr/>
          <p:nvPr/>
        </p:nvSpPr>
        <p:spPr>
          <a:xfrm rot="1469537" flipV="1">
            <a:off x="5170914" y="2543592"/>
            <a:ext cx="946122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1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514F2-8ACB-3D6E-DAAB-DFB3FC88E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E3ADF78-E03C-C0B1-395E-064BC7303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1 – Distance and closeness matrices 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BABD67-7908-CECF-2219-3E3F3E1690C4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7867095-FA11-AC7E-836C-828BC6F19A6D}"/>
              </a:ext>
            </a:extLst>
          </p:cNvPr>
          <p:cNvSpPr txBox="1"/>
          <p:nvPr/>
        </p:nvSpPr>
        <p:spPr>
          <a:xfrm>
            <a:off x="155563" y="959287"/>
            <a:ext cx="11692578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2D array where each element (</a:t>
            </a:r>
            <a:r>
              <a:rPr lang="en-US" sz="1400" b="1" dirty="0" err="1"/>
              <a:t>i,j</a:t>
            </a:r>
            <a:r>
              <a:rPr lang="en-US" sz="1400" b="1" dirty="0"/>
              <a:t>) represents the distance between the </a:t>
            </a:r>
            <a:r>
              <a:rPr lang="en-US" sz="1400" b="1" dirty="0" err="1"/>
              <a:t>i</a:t>
            </a:r>
            <a:r>
              <a:rPr lang="en-US" sz="1400" b="1" baseline="30000" dirty="0" err="1"/>
              <a:t>th</a:t>
            </a:r>
            <a:r>
              <a:rPr lang="en-US" sz="1400" b="1" dirty="0"/>
              <a:t> and </a:t>
            </a:r>
            <a:r>
              <a:rPr lang="en-US" sz="1400" b="1" dirty="0" err="1"/>
              <a:t>j</a:t>
            </a:r>
            <a:r>
              <a:rPr lang="en-US" sz="1400" b="1" baseline="30000" dirty="0" err="1"/>
              <a:t>th</a:t>
            </a:r>
            <a:r>
              <a:rPr lang="en-US" sz="1400" b="1" dirty="0"/>
              <a:t> points in a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Can apply to any </a:t>
            </a:r>
            <a:r>
              <a:rPr lang="en-US" sz="1400" b="1" dirty="0"/>
              <a:t>quantifiable characteristic </a:t>
            </a:r>
            <a:r>
              <a:rPr lang="en-US" sz="1400" dirty="0"/>
              <a:t>– for a </a:t>
            </a:r>
            <a:r>
              <a:rPr lang="en-US" sz="1400" b="1" dirty="0"/>
              <a:t>square and circle</a:t>
            </a:r>
            <a:r>
              <a:rPr lang="en-US" sz="1400" dirty="0"/>
              <a:t>, distance between points hints towards </a:t>
            </a:r>
            <a:br>
              <a:rPr lang="en-US" sz="1400" dirty="0"/>
            </a:br>
            <a:r>
              <a:rPr lang="en-US" sz="1400" b="1" dirty="0"/>
              <a:t>underlying structure of the shape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0B33A7-4E90-19CD-E11E-DB037C81DF15}"/>
              </a:ext>
            </a:extLst>
          </p:cNvPr>
          <p:cNvSpPr txBox="1"/>
          <p:nvPr/>
        </p:nvSpPr>
        <p:spPr>
          <a:xfrm>
            <a:off x="5008394" y="2210475"/>
            <a:ext cx="2175211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EUCLIDIAN DISTANCE</a:t>
            </a:r>
          </a:p>
          <a:p>
            <a:pPr algn="ctr"/>
            <a:r>
              <a:rPr lang="en-US" dirty="0"/>
              <a:t>2D space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=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=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2)</a:t>
            </a:r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3AEE565-6E21-93FF-E376-FB0C044F897D}"/>
              </a:ext>
            </a:extLst>
          </p:cNvPr>
          <p:cNvSpPr/>
          <p:nvPr/>
        </p:nvSpPr>
        <p:spPr>
          <a:xfrm rot="5400000">
            <a:off x="5717178" y="3903961"/>
            <a:ext cx="757641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20850-02D9-1493-D2AE-1BABA35733C9}"/>
              </a:ext>
            </a:extLst>
          </p:cNvPr>
          <p:cNvSpPr txBox="1"/>
          <p:nvPr/>
        </p:nvSpPr>
        <p:spPr>
          <a:xfrm>
            <a:off x="4485973" y="4562486"/>
            <a:ext cx="32200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Distance = sqrt((x</a:t>
            </a:r>
            <a:r>
              <a:rPr lang="en-US" baseline="-25000" dirty="0"/>
              <a:t>2</a:t>
            </a:r>
            <a:r>
              <a:rPr lang="en-US" dirty="0"/>
              <a:t>-x</a:t>
            </a:r>
            <a:r>
              <a:rPr lang="en-US" baseline="-25000" dirty="0"/>
              <a:t>1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+(y</a:t>
            </a:r>
            <a:r>
              <a:rPr lang="en-US" baseline="-25000" dirty="0"/>
              <a:t>2</a:t>
            </a:r>
            <a:r>
              <a:rPr lang="en-US" dirty="0"/>
              <a:t>-y</a:t>
            </a:r>
            <a:r>
              <a:rPr lang="en-US" baseline="-25000" dirty="0"/>
              <a:t>1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95F0B65-3605-F164-72CE-1AB72AB3A536}"/>
              </a:ext>
            </a:extLst>
          </p:cNvPr>
          <p:cNvSpPr/>
          <p:nvPr/>
        </p:nvSpPr>
        <p:spPr>
          <a:xfrm rot="5400000">
            <a:off x="5717176" y="5147976"/>
            <a:ext cx="757641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DA934-56F9-B068-3C1D-9787F403DD15}"/>
              </a:ext>
            </a:extLst>
          </p:cNvPr>
          <p:cNvSpPr txBox="1"/>
          <p:nvPr/>
        </p:nvSpPr>
        <p:spPr>
          <a:xfrm>
            <a:off x="5430910" y="6182256"/>
            <a:ext cx="1330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Gaussian kernel </a:t>
            </a:r>
            <a:br>
              <a:rPr lang="en-US" sz="1200" b="1" dirty="0"/>
            </a:br>
            <a:r>
              <a:rPr lang="en-US" sz="1200" b="1" dirty="0"/>
              <a:t>or other inversion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0572B-98C4-20F7-4E91-15D10D70809D}"/>
              </a:ext>
            </a:extLst>
          </p:cNvPr>
          <p:cNvSpPr txBox="1"/>
          <p:nvPr/>
        </p:nvSpPr>
        <p:spPr>
          <a:xfrm>
            <a:off x="4550963" y="5806501"/>
            <a:ext cx="30900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Closeness = exp(Distance</a:t>
            </a:r>
            <a:r>
              <a:rPr lang="en-US" baseline="30000" dirty="0"/>
              <a:t>2</a:t>
            </a:r>
            <a:r>
              <a:rPr lang="en-US" dirty="0"/>
              <a:t>/2σ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103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FE89-EE43-99F2-1689-43373728E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9EFF5F-DABA-2EF8-B4BF-8AA3FB2E4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1 – Distance and closeness matrices 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2B7E7B-45A9-ECAE-11B3-25910F2DAF46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4305376-64A1-C5FD-3460-940D2B9A7E51}"/>
              </a:ext>
            </a:extLst>
          </p:cNvPr>
          <p:cNvSpPr txBox="1"/>
          <p:nvPr/>
        </p:nvSpPr>
        <p:spPr>
          <a:xfrm>
            <a:off x="155563" y="959287"/>
            <a:ext cx="11692578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Each cell </a:t>
            </a:r>
            <a:r>
              <a:rPr lang="en-US" sz="1400" dirty="0"/>
              <a:t>is the distance between two points in point cloud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Pattern</a:t>
            </a:r>
            <a:r>
              <a:rPr lang="en-US" sz="1400" dirty="0"/>
              <a:t> reflects underlying geometric regularity of the shape</a:t>
            </a:r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3AA853-A106-707D-EAE0-1A0DBED4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9" y="1860464"/>
            <a:ext cx="4762500" cy="480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500D04-90AB-1B40-DF99-1EC40F0E7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212" y="124085"/>
            <a:ext cx="3136225" cy="149323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8F2D7B1E-7D01-08AB-E8F3-4D3886147F9F}"/>
              </a:ext>
            </a:extLst>
          </p:cNvPr>
          <p:cNvSpPr/>
          <p:nvPr/>
        </p:nvSpPr>
        <p:spPr>
          <a:xfrm>
            <a:off x="8537827" y="2517169"/>
            <a:ext cx="228823" cy="10582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4F659-70C7-903B-2731-EDEC98F3D8B2}"/>
              </a:ext>
            </a:extLst>
          </p:cNvPr>
          <p:cNvSpPr txBox="1"/>
          <p:nvPr/>
        </p:nvSpPr>
        <p:spPr>
          <a:xfrm>
            <a:off x="8768374" y="2784678"/>
            <a:ext cx="221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BANDS </a:t>
            </a:r>
            <a:r>
              <a:rPr lang="en-US" sz="1400" dirty="0"/>
              <a:t>– regular spacing of </a:t>
            </a:r>
            <a:br>
              <a:rPr lang="en-US" sz="1400" dirty="0"/>
            </a:br>
            <a:r>
              <a:rPr lang="en-US" sz="1400" dirty="0"/>
              <a:t>points along the grid</a:t>
            </a:r>
            <a:endParaRPr lang="en-US" sz="1400" b="1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7FFBA66-AE87-0DC2-1A06-60E9CC3A8899}"/>
              </a:ext>
            </a:extLst>
          </p:cNvPr>
          <p:cNvSpPr/>
          <p:nvPr/>
        </p:nvSpPr>
        <p:spPr>
          <a:xfrm flipH="1">
            <a:off x="3484202" y="2517169"/>
            <a:ext cx="228823" cy="10582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CB856-AE0C-26DB-6A63-7FEF6B7BD047}"/>
              </a:ext>
            </a:extLst>
          </p:cNvPr>
          <p:cNvSpPr txBox="1"/>
          <p:nvPr/>
        </p:nvSpPr>
        <p:spPr>
          <a:xfrm>
            <a:off x="1238751" y="2784678"/>
            <a:ext cx="224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GRADIENT </a:t>
            </a:r>
            <a:r>
              <a:rPr lang="en-US" sz="1400" dirty="0"/>
              <a:t>– reflects circle’s </a:t>
            </a:r>
            <a:br>
              <a:rPr lang="en-US" sz="1400" dirty="0"/>
            </a:br>
            <a:r>
              <a:rPr lang="en-US" sz="1400" dirty="0"/>
              <a:t>radial symmetry</a:t>
            </a:r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CDD2D0-971A-1FE1-DEF9-BC13E7D8CE61}"/>
              </a:ext>
            </a:extLst>
          </p:cNvPr>
          <p:cNvSpPr txBox="1"/>
          <p:nvPr/>
        </p:nvSpPr>
        <p:spPr>
          <a:xfrm>
            <a:off x="8766650" y="4587818"/>
            <a:ext cx="2458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BANDS </a:t>
            </a:r>
            <a:r>
              <a:rPr lang="en-US" sz="1400" dirty="0"/>
              <a:t>– dark diagonal bands:</a:t>
            </a:r>
            <a:br>
              <a:rPr lang="en-US" sz="1400" dirty="0"/>
            </a:br>
            <a:r>
              <a:rPr lang="en-US" sz="1400" dirty="0"/>
              <a:t>high closeness between points </a:t>
            </a:r>
            <a:br>
              <a:rPr lang="en-US" sz="1400" dirty="0"/>
            </a:br>
            <a:r>
              <a:rPr lang="en-US" sz="1400" dirty="0"/>
              <a:t>on the same side of the square</a:t>
            </a:r>
            <a:endParaRPr lang="en-US" sz="1400" b="1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17C093C-0584-F7CD-04BA-1CDF9CD5431E}"/>
              </a:ext>
            </a:extLst>
          </p:cNvPr>
          <p:cNvSpPr/>
          <p:nvPr/>
        </p:nvSpPr>
        <p:spPr>
          <a:xfrm>
            <a:off x="8537827" y="4428031"/>
            <a:ext cx="228823" cy="10582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E50C3D5-3EA1-2E6C-755C-4AF505FF1D33}"/>
              </a:ext>
            </a:extLst>
          </p:cNvPr>
          <p:cNvSpPr/>
          <p:nvPr/>
        </p:nvSpPr>
        <p:spPr>
          <a:xfrm flipH="1">
            <a:off x="3484202" y="5369594"/>
            <a:ext cx="228823" cy="10582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8E9A3-D709-0D7C-3AE3-D7FD1EECD9BF}"/>
              </a:ext>
            </a:extLst>
          </p:cNvPr>
          <p:cNvSpPr txBox="1"/>
          <p:nvPr/>
        </p:nvSpPr>
        <p:spPr>
          <a:xfrm>
            <a:off x="501882" y="5637103"/>
            <a:ext cx="2981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BANDS </a:t>
            </a:r>
            <a:r>
              <a:rPr lang="en-US" sz="1400" dirty="0"/>
              <a:t>– gradient </a:t>
            </a:r>
            <a:r>
              <a:rPr lang="en-US" sz="1400" dirty="0" err="1"/>
              <a:t>colour</a:t>
            </a:r>
            <a:r>
              <a:rPr lang="en-US" sz="1400" dirty="0"/>
              <a:t> change:</a:t>
            </a:r>
            <a:br>
              <a:rPr lang="en-US" sz="1400" dirty="0"/>
            </a:br>
            <a:r>
              <a:rPr lang="en-US" sz="1400" dirty="0"/>
              <a:t>uniform distribution of points in circle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5275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30F28-3CD3-6E04-8220-3DA0325B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453C373-88D1-74E0-B29C-4137C841D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1 – Distance and closeness matrices 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49F7C-8A36-803A-FB09-90CC60BFC36E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ED844F4-9FB3-6382-D915-39F5B9307977}"/>
              </a:ext>
            </a:extLst>
          </p:cNvPr>
          <p:cNvSpPr txBox="1"/>
          <p:nvPr/>
        </p:nvSpPr>
        <p:spPr>
          <a:xfrm>
            <a:off x="155563" y="959287"/>
            <a:ext cx="11692578" cy="264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Can apply distance/closeness matrices in further analyses or to define other shape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 err="1"/>
              <a:t>Hausdorff</a:t>
            </a:r>
            <a:r>
              <a:rPr lang="en-US" sz="1400" i="1" dirty="0"/>
              <a:t> distance – </a:t>
            </a:r>
            <a:r>
              <a:rPr lang="en-US" sz="1400" dirty="0"/>
              <a:t>max distance from a point in one set to the nearest point in another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Shape context method – </a:t>
            </a:r>
            <a:r>
              <a:rPr lang="en-US" sz="1400" dirty="0"/>
              <a:t>adds histogram of relative positions of </a:t>
            </a:r>
            <a:r>
              <a:rPr lang="en-US" sz="1400" dirty="0" err="1"/>
              <a:t>neighbouring</a:t>
            </a:r>
            <a:r>
              <a:rPr lang="en-US" sz="1400" dirty="0"/>
              <a:t> points – info about local geometry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>
              <a:lnSpc>
                <a:spcPct val="150000"/>
              </a:lnSpc>
            </a:pPr>
            <a:r>
              <a:rPr lang="en-US" sz="1400" b="1" dirty="0"/>
              <a:t>Practical utility of distance/closeness matrices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Identifying shape features –</a:t>
            </a:r>
            <a:r>
              <a:rPr lang="en-US" sz="1400" dirty="0"/>
              <a:t> symmetry and regularity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Shape signatures – </a:t>
            </a:r>
            <a:r>
              <a:rPr lang="en-US" sz="1400" dirty="0"/>
              <a:t>can apply in ML classification/clustering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Comparison </a:t>
            </a:r>
            <a:r>
              <a:rPr lang="en-US" sz="1400" dirty="0"/>
              <a:t>– crude; not as direct as Procrustes Analysis or </a:t>
            </a:r>
            <a:r>
              <a:rPr lang="en-US" sz="1400" dirty="0" err="1"/>
              <a:t>Hausdorff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38281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20715-3C04-E245-339D-9F3C7A910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55EB4E-7BE9-C231-CAD4-11468A1AD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2 – Eigenvalues and eigenvectors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35839F-64F4-02F0-2D63-7A869ED3250D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4F4DC3F-FC33-1A98-0EB9-7508F00394E3}"/>
              </a:ext>
            </a:extLst>
          </p:cNvPr>
          <p:cNvSpPr txBox="1"/>
          <p:nvPr/>
        </p:nvSpPr>
        <p:spPr>
          <a:xfrm>
            <a:off x="155563" y="959287"/>
            <a:ext cx="11692578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Can calculate the </a:t>
            </a:r>
            <a:r>
              <a:rPr lang="en-US" sz="1400" b="1" dirty="0"/>
              <a:t>eigenvalues and eigenvectors </a:t>
            </a:r>
            <a:r>
              <a:rPr lang="en-US" sz="1400" dirty="0"/>
              <a:t>of our </a:t>
            </a:r>
            <a:r>
              <a:rPr lang="en-US" sz="1400" b="1" dirty="0"/>
              <a:t>distance and closeness matrices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Examines the properties of the space defined by the </a:t>
            </a:r>
            <a:r>
              <a:rPr lang="en-US" sz="1400" b="1" dirty="0"/>
              <a:t>pairwise distances or closeness of points </a:t>
            </a:r>
            <a:r>
              <a:rPr lang="en-US" sz="1400" dirty="0"/>
              <a:t>within each shape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Can also indicate groups/clustering of points, which may correspond to features of the same</a:t>
            </a:r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1CEAC-870C-86D5-4D36-6B7E07B5CF9F}"/>
              </a:ext>
            </a:extLst>
          </p:cNvPr>
          <p:cNvSpPr txBox="1"/>
          <p:nvPr/>
        </p:nvSpPr>
        <p:spPr>
          <a:xfrm>
            <a:off x="2217419" y="3138836"/>
            <a:ext cx="14949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EIGENVALUES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54FA9E1-78CC-ABFF-1DD3-30414EF9A6D4}"/>
              </a:ext>
            </a:extLst>
          </p:cNvPr>
          <p:cNvSpPr/>
          <p:nvPr/>
        </p:nvSpPr>
        <p:spPr>
          <a:xfrm rot="5400000">
            <a:off x="2583512" y="3727029"/>
            <a:ext cx="757641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928C-961D-462B-1A16-E01898C6FE3B}"/>
              </a:ext>
            </a:extLst>
          </p:cNvPr>
          <p:cNvSpPr txBox="1"/>
          <p:nvPr/>
        </p:nvSpPr>
        <p:spPr>
          <a:xfrm>
            <a:off x="343859" y="4355592"/>
            <a:ext cx="5236946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“strength” or “magnitude”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DISTANCE MATRIX: </a:t>
            </a:r>
            <a:r>
              <a:rPr lang="en-US" sz="1400" dirty="0"/>
              <a:t>Variance in pairwise distances; greater the value, </a:t>
            </a:r>
            <a:br>
              <a:rPr lang="en-US" sz="1400" dirty="0"/>
            </a:br>
            <a:r>
              <a:rPr lang="en-US" sz="1400" dirty="0"/>
              <a:t>greater the spread in how far apart points are from one another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CLOSENESS MATRIX: </a:t>
            </a:r>
            <a:r>
              <a:rPr lang="en-US" sz="1400" dirty="0"/>
              <a:t>Variance in pairwise closeness</a:t>
            </a:r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75319-2D4B-38C7-C910-3C6C2DACD6D6}"/>
              </a:ext>
            </a:extLst>
          </p:cNvPr>
          <p:cNvSpPr txBox="1"/>
          <p:nvPr/>
        </p:nvSpPr>
        <p:spPr>
          <a:xfrm>
            <a:off x="8413487" y="3138836"/>
            <a:ext cx="16375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EIGENVECTORS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8A58023-7B45-54BA-64F4-B5931A54F9B5}"/>
              </a:ext>
            </a:extLst>
          </p:cNvPr>
          <p:cNvSpPr/>
          <p:nvPr/>
        </p:nvSpPr>
        <p:spPr>
          <a:xfrm rot="5400000">
            <a:off x="8850848" y="3727029"/>
            <a:ext cx="757641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56988-93CF-D155-367A-33945CDFEB57}"/>
              </a:ext>
            </a:extLst>
          </p:cNvPr>
          <p:cNvSpPr txBox="1"/>
          <p:nvPr/>
        </p:nvSpPr>
        <p:spPr>
          <a:xfrm>
            <a:off x="6557657" y="4355592"/>
            <a:ext cx="534402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“direction”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DISTANCE MATRIX: </a:t>
            </a:r>
            <a:r>
              <a:rPr lang="en-US" sz="1400" dirty="0"/>
              <a:t>Gives directions in which distances between points</a:t>
            </a:r>
            <a:br>
              <a:rPr lang="en-US" sz="1400" dirty="0"/>
            </a:br>
            <a:r>
              <a:rPr lang="en-US" sz="1400" dirty="0"/>
              <a:t>are most and least variable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CLOSENESS MATRIX: </a:t>
            </a:r>
            <a:r>
              <a:rPr lang="en-US" sz="1400" dirty="0"/>
              <a:t>Gives directions along which the closeness </a:t>
            </a:r>
            <a:br>
              <a:rPr lang="en-US" sz="1400" dirty="0"/>
            </a:br>
            <a:r>
              <a:rPr lang="en-US" sz="1400" dirty="0"/>
              <a:t>between points varies the most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These principal directions can help identify symmetries or patterns </a:t>
            </a:r>
            <a:br>
              <a:rPr lang="en-US" sz="1400" dirty="0"/>
            </a:br>
            <a:r>
              <a:rPr lang="en-US" sz="1400" dirty="0"/>
              <a:t>in the arrangement of points within the shape.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32102-9684-2D38-E14A-496AC3D2254A}"/>
              </a:ext>
            </a:extLst>
          </p:cNvPr>
          <p:cNvSpPr txBox="1"/>
          <p:nvPr/>
        </p:nvSpPr>
        <p:spPr>
          <a:xfrm>
            <a:off x="5663829" y="2310875"/>
            <a:ext cx="8643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b="1" dirty="0"/>
              <a:t>v </a:t>
            </a:r>
            <a:r>
              <a:rPr lang="en-US" dirty="0"/>
              <a:t>= </a:t>
            </a:r>
            <a:r>
              <a:rPr lang="en-US" i="1" dirty="0" err="1"/>
              <a:t>λ</a:t>
            </a:r>
            <a:r>
              <a:rPr lang="en-US" b="1" dirty="0" err="1"/>
              <a:t>v</a:t>
            </a: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8619E-F139-2628-45C1-0687A6336A3A}"/>
              </a:ext>
            </a:extLst>
          </p:cNvPr>
          <p:cNvSpPr txBox="1"/>
          <p:nvPr/>
        </p:nvSpPr>
        <p:spPr>
          <a:xfrm>
            <a:off x="2187728" y="2317742"/>
            <a:ext cx="15492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det(</a:t>
            </a:r>
            <a:r>
              <a:rPr lang="en-US" i="1" dirty="0"/>
              <a:t>A</a:t>
            </a:r>
            <a:r>
              <a:rPr lang="en-US" dirty="0"/>
              <a:t> – </a:t>
            </a:r>
            <a:r>
              <a:rPr lang="en-US" i="1" dirty="0" err="1"/>
              <a:t>λI</a:t>
            </a:r>
            <a:r>
              <a:rPr lang="en-US" dirty="0"/>
              <a:t>) = 0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614F9-FB3A-697A-D2D2-5C6B8C45E5F1}"/>
              </a:ext>
            </a:extLst>
          </p:cNvPr>
          <p:cNvSpPr txBox="1"/>
          <p:nvPr/>
        </p:nvSpPr>
        <p:spPr>
          <a:xfrm>
            <a:off x="8579488" y="2310875"/>
            <a:ext cx="13003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 - </a:t>
            </a:r>
            <a:r>
              <a:rPr lang="en-US" i="1" dirty="0" err="1"/>
              <a:t>λI</a:t>
            </a:r>
            <a:r>
              <a:rPr lang="en-US" dirty="0"/>
              <a:t>)</a:t>
            </a:r>
            <a:r>
              <a:rPr lang="en-US" b="1" dirty="0"/>
              <a:t>v</a:t>
            </a:r>
            <a:r>
              <a:rPr lang="en-US" dirty="0"/>
              <a:t> = 0 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2C8F334A-711B-116C-C18E-5B228537454A}"/>
              </a:ext>
            </a:extLst>
          </p:cNvPr>
          <p:cNvSpPr/>
          <p:nvPr/>
        </p:nvSpPr>
        <p:spPr>
          <a:xfrm rot="10800000">
            <a:off x="3828287" y="2330505"/>
            <a:ext cx="1835541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200DE94-7BB7-EE75-7629-DEED66EFDBCB}"/>
              </a:ext>
            </a:extLst>
          </p:cNvPr>
          <p:cNvSpPr/>
          <p:nvPr/>
        </p:nvSpPr>
        <p:spPr>
          <a:xfrm>
            <a:off x="6534010" y="2361748"/>
            <a:ext cx="1835541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6F9233B-4DF8-3BFF-30DC-50D6BC1B1124}"/>
              </a:ext>
            </a:extLst>
          </p:cNvPr>
          <p:cNvSpPr/>
          <p:nvPr/>
        </p:nvSpPr>
        <p:spPr>
          <a:xfrm rot="5400000">
            <a:off x="2736449" y="2750294"/>
            <a:ext cx="451763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841BF65-6CD0-8A82-2ECD-C765DC1812A2}"/>
              </a:ext>
            </a:extLst>
          </p:cNvPr>
          <p:cNvSpPr/>
          <p:nvPr/>
        </p:nvSpPr>
        <p:spPr>
          <a:xfrm rot="5400000">
            <a:off x="9003785" y="2750293"/>
            <a:ext cx="451763" cy="3253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536968-ADBE-8716-BB56-C0D7563AA5BC}"/>
              </a:ext>
            </a:extLst>
          </p:cNvPr>
          <p:cNvSpPr txBox="1"/>
          <p:nvPr/>
        </p:nvSpPr>
        <p:spPr>
          <a:xfrm>
            <a:off x="9067003" y="1796816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Identity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876A7E-BB1B-9DD3-C407-5C6D6BD026FE}"/>
              </a:ext>
            </a:extLst>
          </p:cNvPr>
          <p:cNvSpPr txBox="1"/>
          <p:nvPr/>
        </p:nvSpPr>
        <p:spPr>
          <a:xfrm>
            <a:off x="6342003" y="3460191"/>
            <a:ext cx="7922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eigenvalue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8D4A14-53A8-09E6-FC62-81ADD2707863}"/>
              </a:ext>
            </a:extLst>
          </p:cNvPr>
          <p:cNvSpPr txBox="1"/>
          <p:nvPr/>
        </p:nvSpPr>
        <p:spPr>
          <a:xfrm>
            <a:off x="5409911" y="3206275"/>
            <a:ext cx="8435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eigenvector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C2AB03-23C9-A325-6CB5-117258C5283A}"/>
              </a:ext>
            </a:extLst>
          </p:cNvPr>
          <p:cNvSpPr txBox="1"/>
          <p:nvPr/>
        </p:nvSpPr>
        <p:spPr>
          <a:xfrm>
            <a:off x="4470981" y="2890718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matrix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5FEF6570-4DC5-9C36-788B-2D72A931BD73}"/>
              </a:ext>
            </a:extLst>
          </p:cNvPr>
          <p:cNvCxnSpPr>
            <a:stCxn id="22" idx="2"/>
            <a:endCxn id="15" idx="0"/>
          </p:cNvCxnSpPr>
          <p:nvPr/>
        </p:nvCxnSpPr>
        <p:spPr>
          <a:xfrm rot="5400000">
            <a:off x="9272821" y="2007578"/>
            <a:ext cx="260143" cy="34645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0F0518E-605A-1DEA-1FD2-6644B43CB81B}"/>
              </a:ext>
            </a:extLst>
          </p:cNvPr>
          <p:cNvCxnSpPr>
            <a:stCxn id="25" idx="3"/>
            <a:endCxn id="13" idx="1"/>
          </p:cNvCxnSpPr>
          <p:nvPr/>
        </p:nvCxnSpPr>
        <p:spPr>
          <a:xfrm flipV="1">
            <a:off x="5021132" y="2495541"/>
            <a:ext cx="642697" cy="52213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46FA898-BF2D-25A9-30F9-C667678EA595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5629340" y="2858155"/>
            <a:ext cx="550443" cy="14579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643C2A8-8A7D-9705-28AF-1C67534CA78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93582" y="2815667"/>
            <a:ext cx="804359" cy="48468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39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E186A-FFBC-9348-3975-F80C91559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A10E09-7820-A314-653B-1383C4CA9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2 – Eigenvalues and eigenvectors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C6BBAF-255D-0FC9-D2A1-939EA3D2B7F7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4862C-94E2-88FB-9A49-D90CA58E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49" y="1736377"/>
            <a:ext cx="5016500" cy="48006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C526CC2-3066-527F-1077-E2DEDDA4E15D}"/>
              </a:ext>
            </a:extLst>
          </p:cNvPr>
          <p:cNvSpPr/>
          <p:nvPr/>
        </p:nvSpPr>
        <p:spPr>
          <a:xfrm rot="16200000">
            <a:off x="6100217" y="-714943"/>
            <a:ext cx="228514" cy="477955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7AE610-ACF5-D613-EB30-6773AA87CAAF}"/>
              </a:ext>
            </a:extLst>
          </p:cNvPr>
          <p:cNvSpPr/>
          <p:nvPr/>
        </p:nvSpPr>
        <p:spPr>
          <a:xfrm>
            <a:off x="5571744" y="3755136"/>
            <a:ext cx="438912" cy="43891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F169DF-B034-3DE8-9C2A-1AC1791E690B}"/>
              </a:ext>
            </a:extLst>
          </p:cNvPr>
          <p:cNvSpPr/>
          <p:nvPr/>
        </p:nvSpPr>
        <p:spPr>
          <a:xfrm>
            <a:off x="8189720" y="3755136"/>
            <a:ext cx="438912" cy="43891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2A315-8031-7BFF-5A99-C3B93DC97894}"/>
              </a:ext>
            </a:extLst>
          </p:cNvPr>
          <p:cNvSpPr txBox="1"/>
          <p:nvPr/>
        </p:nvSpPr>
        <p:spPr>
          <a:xfrm>
            <a:off x="4254642" y="960411"/>
            <a:ext cx="39196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Largest eigenvector </a:t>
            </a:r>
            <a:r>
              <a:rPr lang="en-US" sz="1100" dirty="0"/>
              <a:t>– most significant features of shape. </a:t>
            </a:r>
          </a:p>
          <a:p>
            <a:pPr algn="ctr"/>
            <a:r>
              <a:rPr lang="en-US" sz="1100" dirty="0"/>
              <a:t>Change towards the end – notable features of shape represented</a:t>
            </a:r>
            <a:br>
              <a:rPr lang="en-US" sz="1100" dirty="0"/>
            </a:br>
            <a:r>
              <a:rPr lang="en-US" sz="1100" dirty="0"/>
              <a:t>by smaller subset of dimensions of closeness matrix?</a:t>
            </a:r>
            <a:endParaRPr lang="en-US" sz="1100" b="1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BAA1898-F823-EA45-4B52-54A5EA8F3F98}"/>
              </a:ext>
            </a:extLst>
          </p:cNvPr>
          <p:cNvSpPr/>
          <p:nvPr/>
        </p:nvSpPr>
        <p:spPr>
          <a:xfrm flipH="1">
            <a:off x="3286644" y="4334933"/>
            <a:ext cx="228823" cy="201506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584AE-B4F2-6BF2-E752-19FB30E5C917}"/>
              </a:ext>
            </a:extLst>
          </p:cNvPr>
          <p:cNvSpPr txBox="1"/>
          <p:nvPr/>
        </p:nvSpPr>
        <p:spPr>
          <a:xfrm>
            <a:off x="108979" y="5111633"/>
            <a:ext cx="3177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/>
              <a:t>Complex pattern </a:t>
            </a:r>
            <a:r>
              <a:rPr lang="en-US" sz="1200" dirty="0"/>
              <a:t>– varying degrees of closeness</a:t>
            </a:r>
            <a:br>
              <a:rPr lang="en-US" sz="1200" dirty="0"/>
            </a:br>
            <a:r>
              <a:rPr lang="en-US" sz="1200" dirty="0"/>
              <a:t>in data; low resolution (grid=50x50) of dataset?</a:t>
            </a:r>
            <a:r>
              <a:rPr lang="en-US" sz="1200" b="1" dirty="0"/>
              <a:t> 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67DD713-23B1-615D-E9AD-A5AF5CFE8C82}"/>
              </a:ext>
            </a:extLst>
          </p:cNvPr>
          <p:cNvSpPr/>
          <p:nvPr/>
        </p:nvSpPr>
        <p:spPr>
          <a:xfrm>
            <a:off x="8611615" y="4334933"/>
            <a:ext cx="228823" cy="201506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9D1ED-6CE6-EB1C-7669-F63332D5BE56}"/>
              </a:ext>
            </a:extLst>
          </p:cNvPr>
          <p:cNvSpPr txBox="1"/>
          <p:nvPr/>
        </p:nvSpPr>
        <p:spPr>
          <a:xfrm>
            <a:off x="8840210" y="5111632"/>
            <a:ext cx="313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Regular pattern </a:t>
            </a:r>
            <a:r>
              <a:rPr lang="en-US" sz="1200" dirty="0"/>
              <a:t>– structured nature of square’s</a:t>
            </a:r>
            <a:br>
              <a:rPr lang="en-US" sz="1200" dirty="0"/>
            </a:br>
            <a:r>
              <a:rPr lang="en-US" sz="1200" dirty="0"/>
              <a:t>sides and corners, more predictable variation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416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E20C0-7CAD-38DC-1716-6776D8A57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BC906C7-592D-64A6-8F0B-AB2BF3F14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75" y="321023"/>
            <a:ext cx="11387175" cy="9011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C2A91"/>
                </a:solidFill>
                <a:latin typeface="+mn-lt"/>
              </a:rPr>
              <a:t>2 – Eigenvalues and eigenvectors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73E9A-DD81-CB6C-899A-D7681B376DF5}"/>
              </a:ext>
            </a:extLst>
          </p:cNvPr>
          <p:cNvSpPr txBox="1"/>
          <p:nvPr/>
        </p:nvSpPr>
        <p:spPr>
          <a:xfrm>
            <a:off x="-1" y="160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900" dirty="0">
                <a:effectLst/>
                <a:latin typeface="Calibri" panose="020F0502020204030204" pitchFamily="34" charset="0"/>
              </a:rPr>
              <a:t>Steven Tendyra  |  BASF </a:t>
            </a:r>
            <a:r>
              <a:rPr lang="en-US" sz="900" dirty="0" err="1">
                <a:effectLst/>
                <a:latin typeface="Calibri" panose="020F0502020204030204" pitchFamily="34" charset="0"/>
              </a:rPr>
              <a:t>Crystallisation</a:t>
            </a:r>
            <a:r>
              <a:rPr lang="en-US" sz="900" dirty="0">
                <a:effectLst/>
                <a:latin typeface="Calibri" panose="020F0502020204030204" pitchFamily="34" charset="0"/>
              </a:rPr>
              <a:t> Cluster  |  </a:t>
            </a:r>
            <a:r>
              <a:rPr lang="en-US" sz="900" dirty="0">
                <a:latin typeface="Calibri" panose="020F0502020204030204" pitchFamily="34" charset="0"/>
              </a:rPr>
              <a:t>23.01.2024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EF7C362-FDB0-A0A7-329A-3FA7E57F0B35}"/>
              </a:ext>
            </a:extLst>
          </p:cNvPr>
          <p:cNvSpPr txBox="1"/>
          <p:nvPr/>
        </p:nvSpPr>
        <p:spPr>
          <a:xfrm>
            <a:off x="155563" y="959287"/>
            <a:ext cx="11692578" cy="329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dirty="0"/>
              <a:t>Interpretation relative to shape: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Dominant features </a:t>
            </a:r>
            <a:r>
              <a:rPr lang="en-US" sz="1400" dirty="0"/>
              <a:t>– largest eigenvalue</a:t>
            </a:r>
            <a:endParaRPr lang="en-US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Uniformity/symmetry </a:t>
            </a:r>
            <a:r>
              <a:rPr lang="en-US" sz="1400" dirty="0"/>
              <a:t>– a perfect circle has a more uniform distribution of eigenvalues, reflecting its symmetry</a:t>
            </a:r>
            <a:endParaRPr lang="en-US" sz="14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Corners/edges </a:t>
            </a:r>
            <a:r>
              <a:rPr lang="en-US" sz="1400" dirty="0"/>
              <a:t>– provides variation in closeness of points, thus creates a distinct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Complexity of shape </a:t>
            </a:r>
            <a:r>
              <a:rPr lang="en-US" sz="1400" dirty="0"/>
              <a:t>– can capture complex point distributions thus capture underlying structure</a:t>
            </a:r>
            <a:endParaRPr lang="en-US" sz="1400" b="1" dirty="0"/>
          </a:p>
          <a:p>
            <a:pPr>
              <a:lnSpc>
                <a:spcPct val="150000"/>
              </a:lnSpc>
            </a:pPr>
            <a:endParaRPr lang="en-US" sz="1400" i="1" dirty="0"/>
          </a:p>
          <a:p>
            <a:pPr>
              <a:lnSpc>
                <a:spcPct val="150000"/>
              </a:lnSpc>
            </a:pPr>
            <a:r>
              <a:rPr lang="en-US" sz="1400" i="1" dirty="0"/>
              <a:t>Can extend use of eigenvalues and eigenvectors for shape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PCA for alignment </a:t>
            </a:r>
            <a:r>
              <a:rPr lang="en-US" sz="1400" dirty="0"/>
              <a:t>– shapes aligned along principal components are better suited to comparison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 descriptors </a:t>
            </a:r>
            <a:r>
              <a:rPr lang="en-US" sz="1400" dirty="0"/>
              <a:t>– ratio of eigenvalues e.g. if one eigenvalue &gt;&gt; another it could indicate elongation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Dimensionality reduction </a:t>
            </a:r>
            <a:r>
              <a:rPr lang="en-US" sz="1400" dirty="0"/>
              <a:t>– PCA can be used to reduce dimensionality whilst preserving structural features to give a benchmark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6410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1458</Words>
  <Application>Microsoft Macintosh PowerPoint</Application>
  <PresentationFormat>Widescreen</PresentationFormat>
  <Paragraphs>188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Grandview</vt:lpstr>
      <vt:lpstr>Menlo</vt:lpstr>
      <vt:lpstr>Office Theme</vt:lpstr>
      <vt:lpstr>What is a simulated facet?</vt:lpstr>
      <vt:lpstr>Shape metrics – defining shape/structure in a 2D point cloud</vt:lpstr>
      <vt:lpstr>Starting point: circle and square point clouds</vt:lpstr>
      <vt:lpstr>1 – Distance and closeness matrices </vt:lpstr>
      <vt:lpstr>1 – Distance and closeness matrices </vt:lpstr>
      <vt:lpstr>1 – Distance and closeness matrices </vt:lpstr>
      <vt:lpstr>2 – Eigenvalues and eigenvectors</vt:lpstr>
      <vt:lpstr>2 – Eigenvalues and eigenvectors</vt:lpstr>
      <vt:lpstr>2 – Eigenvalues and eigenvectors</vt:lpstr>
      <vt:lpstr>Starting point: power functions</vt:lpstr>
      <vt:lpstr>3 – Angle between triplets of consecutive points</vt:lpstr>
      <vt:lpstr>ADDITIONAL: Crystal Surface Optimisation: Data Burden/Bottleneck</vt:lpstr>
      <vt:lpstr>ADDITIONAL: Overview – Crystal Surface Optimisation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– Crystal Surface Optimisation</dc:title>
  <dc:creator>Steven Tendyra</dc:creator>
  <cp:lastModifiedBy>Steven Tendyra</cp:lastModifiedBy>
  <cp:revision>67</cp:revision>
  <dcterms:created xsi:type="dcterms:W3CDTF">2023-08-14T09:46:10Z</dcterms:created>
  <dcterms:modified xsi:type="dcterms:W3CDTF">2024-01-24T16:05:00Z</dcterms:modified>
</cp:coreProperties>
</file>